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4" r:id="rId5"/>
    <p:sldId id="256" r:id="rId6"/>
    <p:sldId id="257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3" r:id="rId20"/>
    <p:sldId id="271" r:id="rId21"/>
    <p:sldId id="272" r:id="rId22"/>
  </p:sldIdLst>
  <p:sldSz cx="7772400" cy="1005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7596"/>
    <a:srgbClr val="3DB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20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Flenik" userId="69545ad7-3a37-4480-b746-c332f4716d1b" providerId="ADAL" clId="{0E675178-D1BD-40E5-99E2-2B8660D759B3}"/>
    <pc:docChg chg="modSld">
      <pc:chgData name="Andrea Flenik" userId="69545ad7-3a37-4480-b746-c332f4716d1b" providerId="ADAL" clId="{0E675178-D1BD-40E5-99E2-2B8660D759B3}" dt="2023-04-06T19:10:14.981" v="1" actId="20577"/>
      <pc:docMkLst>
        <pc:docMk/>
      </pc:docMkLst>
      <pc:sldChg chg="modSp mod">
        <pc:chgData name="Andrea Flenik" userId="69545ad7-3a37-4480-b746-c332f4716d1b" providerId="ADAL" clId="{0E675178-D1BD-40E5-99E2-2B8660D759B3}" dt="2023-04-06T19:10:14.981" v="1" actId="20577"/>
        <pc:sldMkLst>
          <pc:docMk/>
          <pc:sldMk cId="4273888478" sldId="256"/>
        </pc:sldMkLst>
        <pc:spChg chg="mod">
          <ac:chgData name="Andrea Flenik" userId="69545ad7-3a37-4480-b746-c332f4716d1b" providerId="ADAL" clId="{0E675178-D1BD-40E5-99E2-2B8660D759B3}" dt="2023-04-06T19:10:14.981" v="1" actId="20577"/>
          <ac:spMkLst>
            <pc:docMk/>
            <pc:sldMk cId="4273888478" sldId="256"/>
            <ac:spMk id="16" creationId="{44378A6A-54E8-43A9-97EF-6F9E002EC7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61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8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6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8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2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47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32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8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9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8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09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C249A-792E-4638-BFF1-EDC12442EE97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AF0A9-32DC-4589-B9FE-1402DD53D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D04015-B947-48EE-AA63-2690BA09AD4C}"/>
              </a:ext>
            </a:extLst>
          </p:cNvPr>
          <p:cNvSpPr/>
          <p:nvPr/>
        </p:nvSpPr>
        <p:spPr>
          <a:xfrm>
            <a:off x="1224642" y="5706510"/>
            <a:ext cx="5323113" cy="596613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AC7FB-596B-4BA1-BE5E-6659CC1ED72C}"/>
              </a:ext>
            </a:extLst>
          </p:cNvPr>
          <p:cNvSpPr txBox="1"/>
          <p:nvPr/>
        </p:nvSpPr>
        <p:spPr>
          <a:xfrm>
            <a:off x="1340678" y="5846664"/>
            <a:ext cx="50910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DCF0533-EF3B-4B83-A0E0-85F71D016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643" y="3359036"/>
            <a:ext cx="5323114" cy="23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68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"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930726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C O L D   D I S P L A 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330836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376027"/>
            <a:ext cx="4609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Sautéed Zucchini and Tomato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Rotini Pasta with Kalamata Olives and Feta Cheese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Marinated Antipasto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Caesar Salad with Fresh Grated Parmesan Cheese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45A26-985E-4D4A-A4A5-8C92EC715E3C}"/>
              </a:ext>
            </a:extLst>
          </p:cNvPr>
          <p:cNvSpPr txBox="1"/>
          <p:nvPr/>
        </p:nvSpPr>
        <p:spPr>
          <a:xfrm>
            <a:off x="2767913" y="3358337"/>
            <a:ext cx="449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H O T   E N T R É E 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28B5D0-A62C-4155-BEBA-0AE5D32A2DF0}"/>
              </a:ext>
            </a:extLst>
          </p:cNvPr>
          <p:cNvCxnSpPr/>
          <p:nvPr/>
        </p:nvCxnSpPr>
        <p:spPr>
          <a:xfrm>
            <a:off x="2842054" y="3758447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378A6A-54E8-43A9-97EF-6F9E002EC700}"/>
              </a:ext>
            </a:extLst>
          </p:cNvPr>
          <p:cNvSpPr txBox="1"/>
          <p:nvPr/>
        </p:nvSpPr>
        <p:spPr>
          <a:xfrm>
            <a:off x="2767912" y="3803638"/>
            <a:ext cx="46090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Chicken Piccata in Lemon Caper Sauce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Grilled Tuscan Sausage with Peppers and Onions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Grilled Tuscan Steak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Four Cheese Baked Ziti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Penne Pasta with Marinara OR Meat Sauce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Penne Pasta with Alfredo Sauce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897658" y="970183"/>
            <a:ext cx="4423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 A S T E   O F   I T A L 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 U N C H   B U F F E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44E2C-DBB1-4938-BAC0-F20CFBC987ED}"/>
              </a:ext>
            </a:extLst>
          </p:cNvPr>
          <p:cNvSpPr txBox="1"/>
          <p:nvPr/>
        </p:nvSpPr>
        <p:spPr>
          <a:xfrm>
            <a:off x="2767912" y="5160378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I N C L U D E 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68D2E-A944-455B-BAF9-8CCEDFF045EC}"/>
              </a:ext>
            </a:extLst>
          </p:cNvPr>
          <p:cNvCxnSpPr/>
          <p:nvPr/>
        </p:nvCxnSpPr>
        <p:spPr>
          <a:xfrm>
            <a:off x="2842054" y="5560488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4A171D-D7E9-4790-9724-EC088668D905}"/>
              </a:ext>
            </a:extLst>
          </p:cNvPr>
          <p:cNvSpPr txBox="1"/>
          <p:nvPr/>
        </p:nvSpPr>
        <p:spPr>
          <a:xfrm>
            <a:off x="2767912" y="5605679"/>
            <a:ext cx="460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Sautéed Fresh Vegetables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Rotini Pasta with Olive Oil and Fresh Herbs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Warm Rolls and Butter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3AFD1-8AF5-4209-BC1A-FB7DD987908C}"/>
              </a:ext>
            </a:extLst>
          </p:cNvPr>
          <p:cNvSpPr txBox="1"/>
          <p:nvPr/>
        </p:nvSpPr>
        <p:spPr>
          <a:xfrm>
            <a:off x="2767912" y="6337968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D R I N K S   A N D   D E S S E R 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54F366-1DE7-46CF-9FA9-FB6A1C952399}"/>
              </a:ext>
            </a:extLst>
          </p:cNvPr>
          <p:cNvCxnSpPr/>
          <p:nvPr/>
        </p:nvCxnSpPr>
        <p:spPr>
          <a:xfrm>
            <a:off x="2842054" y="6738078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3B730F-9429-4487-B533-FAB2316E004B}"/>
              </a:ext>
            </a:extLst>
          </p:cNvPr>
          <p:cNvSpPr txBox="1"/>
          <p:nvPr/>
        </p:nvSpPr>
        <p:spPr>
          <a:xfrm>
            <a:off x="2767912" y="6783269"/>
            <a:ext cx="4609071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Chef Selection of Assorted Cakes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Iced Tea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Water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$43.00 per person*</a:t>
            </a: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(Minimum of 25 people to order)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7FF3AD-CF65-4E28-8F9A-D3762F2DFD8D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2A1495-7C87-4AC3-89DE-4842DDDF01DC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1003423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930726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P I Z Z 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330836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376027"/>
            <a:ext cx="4609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Cheese Pizza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Pepperoni Pizza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Vegetarian Pizza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897658" y="1056680"/>
            <a:ext cx="442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P I Z Z A   B U F F E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44E2C-DBB1-4938-BAC0-F20CFBC987ED}"/>
              </a:ext>
            </a:extLst>
          </p:cNvPr>
          <p:cNvSpPr txBox="1"/>
          <p:nvPr/>
        </p:nvSpPr>
        <p:spPr>
          <a:xfrm>
            <a:off x="2767912" y="3229370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S A L A 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4A171D-D7E9-4790-9724-EC088668D905}"/>
              </a:ext>
            </a:extLst>
          </p:cNvPr>
          <p:cNvSpPr txBox="1"/>
          <p:nvPr/>
        </p:nvSpPr>
        <p:spPr>
          <a:xfrm>
            <a:off x="2767912" y="3674671"/>
            <a:ext cx="46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House Tossed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 Dressings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3AFD1-8AF5-4209-BC1A-FB7DD987908C}"/>
              </a:ext>
            </a:extLst>
          </p:cNvPr>
          <p:cNvSpPr txBox="1"/>
          <p:nvPr/>
        </p:nvSpPr>
        <p:spPr>
          <a:xfrm>
            <a:off x="2767912" y="4213761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D R I N K S   A N D   D E S S E R 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54F366-1DE7-46CF-9FA9-FB6A1C952399}"/>
              </a:ext>
            </a:extLst>
          </p:cNvPr>
          <p:cNvCxnSpPr/>
          <p:nvPr/>
        </p:nvCxnSpPr>
        <p:spPr>
          <a:xfrm>
            <a:off x="2842054" y="4613871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3B730F-9429-4487-B533-FAB2316E004B}"/>
              </a:ext>
            </a:extLst>
          </p:cNvPr>
          <p:cNvSpPr txBox="1"/>
          <p:nvPr/>
        </p:nvSpPr>
        <p:spPr>
          <a:xfrm>
            <a:off x="2767912" y="4659062"/>
            <a:ext cx="46090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Chef Selection of Assorted Cakes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Iced Tea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Water</a:t>
            </a:r>
          </a:p>
          <a:p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$22.00 per person*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38EF42-28EA-469B-8C0C-04349402EB9C}"/>
              </a:ext>
            </a:extLst>
          </p:cNvPr>
          <p:cNvCxnSpPr/>
          <p:nvPr/>
        </p:nvCxnSpPr>
        <p:spPr>
          <a:xfrm>
            <a:off x="2842053" y="3662314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AE8A31-7DBB-4D85-AEEA-8C6EAAA44B9D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871767-44A5-491B-B86B-162F83E1C874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2708233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2099943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H A M   A N D   C H E E S 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500053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545244"/>
            <a:ext cx="460907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White Bread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Lettuce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Tomato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Cup of Fresh Fruit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Brownie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Bag of Chips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Bottle of Water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$14.00 per person*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833228" y="1093751"/>
            <a:ext cx="455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B O X E D   L U N C H E 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44E2C-DBB1-4938-BAC0-F20CFBC987ED}"/>
              </a:ext>
            </a:extLst>
          </p:cNvPr>
          <p:cNvSpPr txBox="1"/>
          <p:nvPr/>
        </p:nvSpPr>
        <p:spPr>
          <a:xfrm>
            <a:off x="2767912" y="4168529"/>
            <a:ext cx="4618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S O U T H W E S T E R N   C H I C K E N</a:t>
            </a:r>
          </a:p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S A L A 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3AFD1-8AF5-4209-BC1A-FB7DD987908C}"/>
              </a:ext>
            </a:extLst>
          </p:cNvPr>
          <p:cNvSpPr txBox="1"/>
          <p:nvPr/>
        </p:nvSpPr>
        <p:spPr>
          <a:xfrm>
            <a:off x="2767912" y="6217900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T U R K E Y   C R O I S S A N 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54F366-1DE7-46CF-9FA9-FB6A1C952399}"/>
              </a:ext>
            </a:extLst>
          </p:cNvPr>
          <p:cNvCxnSpPr/>
          <p:nvPr/>
        </p:nvCxnSpPr>
        <p:spPr>
          <a:xfrm>
            <a:off x="2842054" y="6618010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3B730F-9429-4487-B533-FAB2316E004B}"/>
              </a:ext>
            </a:extLst>
          </p:cNvPr>
          <p:cNvSpPr txBox="1"/>
          <p:nvPr/>
        </p:nvSpPr>
        <p:spPr>
          <a:xfrm>
            <a:off x="2767912" y="6638487"/>
            <a:ext cx="460907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Lettuce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Tomato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Swiss Cheese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Cup of Fresh Fruit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Cookie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Bag of Chips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Bottle of Water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$14.00 per person*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38EF42-28EA-469B-8C0C-04349402EB9C}"/>
              </a:ext>
            </a:extLst>
          </p:cNvPr>
          <p:cNvCxnSpPr/>
          <p:nvPr/>
        </p:nvCxnSpPr>
        <p:spPr>
          <a:xfrm>
            <a:off x="2842053" y="4886653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D02021-E368-4204-93F0-C1F77A42A783}"/>
              </a:ext>
            </a:extLst>
          </p:cNvPr>
          <p:cNvSpPr txBox="1"/>
          <p:nvPr/>
        </p:nvSpPr>
        <p:spPr>
          <a:xfrm>
            <a:off x="2767913" y="4909789"/>
            <a:ext cx="460907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Brioche Bun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Cup of Fresh Fruit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Cookie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Bag of Chips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Bottle of Water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$15.00 per person*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55DF52-5207-4E61-BF35-70A1DF372D22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07C3B5-1C83-48D4-8532-DE3514F736C8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698F4D-3D8A-48FC-BB89-3F59CCD7B086}"/>
              </a:ext>
            </a:extLst>
          </p:cNvPr>
          <p:cNvSpPr txBox="1"/>
          <p:nvPr/>
        </p:nvSpPr>
        <p:spPr>
          <a:xfrm>
            <a:off x="2758202" y="1837213"/>
            <a:ext cx="4628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3B7596"/>
                </a:solidFill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en-US" sz="1200" dirty="0"/>
              <a:t>All guest selections due 72 hours prior to event start date.</a:t>
            </a:r>
          </a:p>
        </p:txBody>
      </p:sp>
    </p:spTree>
    <p:extLst>
      <p:ext uri="{BB962C8B-B14F-4D97-AF65-F5344CB8AC3E}">
        <p14:creationId xmlns:p14="http://schemas.microsoft.com/office/powerpoint/2010/main" val="4239724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2" y="2291316"/>
            <a:ext cx="4619131" cy="282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Price for 100 pieces. Min. order of 50 per item required.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Jalapeño Poppers with Ranch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Crispy Spring Rolls with Sweet Red Chili Sauce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Meatball Skewers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Three Cheese Quesadillas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Mini Quiches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Mini Beef Sliders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Chicken Satay Skewers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Buffalo Chicken Wings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Coconut Shrimp with Pineapple Relish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7FD7A-90DC-4F9F-9F3D-D6D2D67F768F}"/>
              </a:ext>
            </a:extLst>
          </p:cNvPr>
          <p:cNvSpPr txBox="1"/>
          <p:nvPr/>
        </p:nvSpPr>
        <p:spPr>
          <a:xfrm>
            <a:off x="3722914" y="2290409"/>
            <a:ext cx="3654070" cy="282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…………………………….  $200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.……......  $200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……………………………………………..  $200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.………………………………….  $200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…………..……………………………………….  $225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………….…………………………………….  $250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….…………………………………..  $250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……………………………………….  $300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…………………...  $350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885204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H O T   H O R S   D ‘ O E U V R E 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285314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983273" y="1017738"/>
            <a:ext cx="4294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Century Gothic" panose="020B0502020202020204" pitchFamily="34" charset="0"/>
              </a:rPr>
              <a:t>R E C E P T I O 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BD2D9-6849-4C1B-9FA2-0438DB63F652}"/>
              </a:ext>
            </a:extLst>
          </p:cNvPr>
          <p:cNvSpPr txBox="1"/>
          <p:nvPr/>
        </p:nvSpPr>
        <p:spPr>
          <a:xfrm>
            <a:off x="2767913" y="5117676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C O L D   H O R S   D ‘ O E U V R E 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4CBC41-1D29-4D91-B185-387F9F621BD3}"/>
              </a:ext>
            </a:extLst>
          </p:cNvPr>
          <p:cNvCxnSpPr/>
          <p:nvPr/>
        </p:nvCxnSpPr>
        <p:spPr>
          <a:xfrm>
            <a:off x="2842054" y="5517786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A22B22F-150A-4810-BFD5-2C72F2ADFB1F}"/>
              </a:ext>
            </a:extLst>
          </p:cNvPr>
          <p:cNvSpPr txBox="1"/>
          <p:nvPr/>
        </p:nvSpPr>
        <p:spPr>
          <a:xfrm>
            <a:off x="2767913" y="5523788"/>
            <a:ext cx="4606068" cy="1996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Price for 100 pieces. Min. order of 50 per item required.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Veggie Dip Cup with Ranch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Strawberry Brownie Kabobs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Ham &amp; Cheese Pinwheels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Tomato, Mozzarella and Basil Bruschetta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Shrimp Cocktail Cup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Cucumber Rounds with Crab Salad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DCA7A-7D05-4DA6-9BF7-D2F92C39CE4B}"/>
              </a:ext>
            </a:extLst>
          </p:cNvPr>
          <p:cNvSpPr txBox="1"/>
          <p:nvPr/>
        </p:nvSpPr>
        <p:spPr>
          <a:xfrm>
            <a:off x="2767913" y="7549526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C O L D   D I S P L A Y 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2797BF-965D-438C-A4C4-C5A2A1B516C7}"/>
              </a:ext>
            </a:extLst>
          </p:cNvPr>
          <p:cNvCxnSpPr/>
          <p:nvPr/>
        </p:nvCxnSpPr>
        <p:spPr>
          <a:xfrm>
            <a:off x="2842054" y="7949636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3345FCB-A543-4AF1-8BF4-F76F3D129336}"/>
              </a:ext>
            </a:extLst>
          </p:cNvPr>
          <p:cNvSpPr txBox="1"/>
          <p:nvPr/>
        </p:nvSpPr>
        <p:spPr>
          <a:xfrm>
            <a:off x="2767913" y="7994827"/>
            <a:ext cx="2744613" cy="144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Antipasto Tray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Mixed Cheese Tray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Vegetable Crudités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Fruit Kabobs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Seasonal Fresh Fruit Tray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DA1706-EDC4-4ACB-9CE2-7170FB233B83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EF67A-6F7B-4022-8595-490817029DC0}"/>
              </a:ext>
            </a:extLst>
          </p:cNvPr>
          <p:cNvSpPr txBox="1"/>
          <p:nvPr/>
        </p:nvSpPr>
        <p:spPr>
          <a:xfrm>
            <a:off x="3719911" y="5514550"/>
            <a:ext cx="3654070" cy="1996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….…………………………….  $200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……………………....……......  $225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…………………………………..  $250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.……………….  $275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...……………………………………….  $300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..…………………….  $325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3A3438-AD76-4871-9203-22B405CD2B8A}"/>
              </a:ext>
            </a:extLst>
          </p:cNvPr>
          <p:cNvSpPr txBox="1"/>
          <p:nvPr/>
        </p:nvSpPr>
        <p:spPr>
          <a:xfrm>
            <a:off x="3352800" y="7988360"/>
            <a:ext cx="4034243" cy="144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...….…………………………….  $6.95 per person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.………………....……......  $5.75 per person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.…………………………..  $4.75 per person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……..….………….……………….  $5.75 per person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..…………………….  $6.00 per person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7E92F0-B126-46AF-A0C1-583783294773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936237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885204"/>
            <a:ext cx="460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M A N N E D   C A R V I N G</a:t>
            </a:r>
          </a:p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S T A T I O N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569523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4" y="2614714"/>
            <a:ext cx="31262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Herb Roasted Beef Strip Loin served with a Wild Mushroom Demi Sauce</a:t>
            </a:r>
          </a:p>
          <a:p>
            <a:endParaRPr lang="en-US" sz="8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Rosemary Roasted Prime Rib with a Horseradish Sauce and Au Jus</a:t>
            </a:r>
          </a:p>
          <a:p>
            <a:endParaRPr lang="en-US" sz="8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Southern Fried Turkey Breast with Rosemary-Cranberry Sauce</a:t>
            </a:r>
          </a:p>
          <a:p>
            <a:endParaRPr lang="en-US" sz="8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Whole Baked Honey Glazed Ham served with a Mango/Pineapple Salsa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983273" y="1017738"/>
            <a:ext cx="4294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Century Gothic" panose="020B0502020202020204" pitchFamily="34" charset="0"/>
              </a:rPr>
              <a:t>R E C E P T I O 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BD2D9-6849-4C1B-9FA2-0438DB63F652}"/>
              </a:ext>
            </a:extLst>
          </p:cNvPr>
          <p:cNvSpPr txBox="1"/>
          <p:nvPr/>
        </p:nvSpPr>
        <p:spPr>
          <a:xfrm>
            <a:off x="2767913" y="4777341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P A S T A   S T A T I O 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4CBC41-1D29-4D91-B185-387F9F621BD3}"/>
              </a:ext>
            </a:extLst>
          </p:cNvPr>
          <p:cNvCxnSpPr/>
          <p:nvPr/>
        </p:nvCxnSpPr>
        <p:spPr>
          <a:xfrm>
            <a:off x="2842054" y="5177451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A22B22F-150A-4810-BFD5-2C72F2ADFB1F}"/>
              </a:ext>
            </a:extLst>
          </p:cNvPr>
          <p:cNvSpPr txBox="1"/>
          <p:nvPr/>
        </p:nvSpPr>
        <p:spPr>
          <a:xfrm>
            <a:off x="2767912" y="5222642"/>
            <a:ext cx="4602894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Rotini, Tortellini or Penne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Marinara Sauce, Alfredo Sauce or Pesto Sauce</a:t>
            </a:r>
          </a:p>
          <a:p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Garlic Bread, Grated Parmesan Cheese, Olives, Mushrooms and Sun-Dried Tomatoes are included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$20.00 per person*</a:t>
            </a: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(Minimum of 25 people to order)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DCA7A-7D05-4DA6-9BF7-D2F92C39CE4B}"/>
              </a:ext>
            </a:extLst>
          </p:cNvPr>
          <p:cNvSpPr txBox="1"/>
          <p:nvPr/>
        </p:nvSpPr>
        <p:spPr>
          <a:xfrm>
            <a:off x="2767912" y="7001700"/>
            <a:ext cx="4841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0" dirty="0">
                <a:solidFill>
                  <a:srgbClr val="3B7596"/>
                </a:solidFill>
                <a:latin typeface="Century Gothic" panose="020B0502020202020204" pitchFamily="34" charset="0"/>
              </a:rPr>
              <a:t>M A S H E D   P O T A T O   S T A T I O 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2797BF-965D-438C-A4C4-C5A2A1B516C7}"/>
              </a:ext>
            </a:extLst>
          </p:cNvPr>
          <p:cNvCxnSpPr/>
          <p:nvPr/>
        </p:nvCxnSpPr>
        <p:spPr>
          <a:xfrm>
            <a:off x="2842053" y="7401810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3345FCB-A543-4AF1-8BF4-F76F3D129336}"/>
              </a:ext>
            </a:extLst>
          </p:cNvPr>
          <p:cNvSpPr txBox="1"/>
          <p:nvPr/>
        </p:nvSpPr>
        <p:spPr>
          <a:xfrm>
            <a:off x="2767912" y="7447001"/>
            <a:ext cx="460289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Chef’s Choice of Mashed Potatoes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Toppings to include Bacon Bits, Shredded Cheddar Cheese, Sour Cream, Chives and Whipped Butter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$15.00 per person*</a:t>
            </a: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(Minimum of 25 people to order)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1A8DF-A7C3-4D8C-B378-8F78FEEA6086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04162-0D63-4DEE-B314-EDEF5672FE59}"/>
              </a:ext>
            </a:extLst>
          </p:cNvPr>
          <p:cNvSpPr txBox="1"/>
          <p:nvPr/>
        </p:nvSpPr>
        <p:spPr>
          <a:xfrm>
            <a:off x="4637314" y="2648529"/>
            <a:ext cx="2733492" cy="208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.………….  $ Market Price</a:t>
            </a:r>
          </a:p>
          <a:p>
            <a:pPr algn="r">
              <a:lnSpc>
                <a:spcPct val="150000"/>
              </a:lnSpc>
            </a:pPr>
            <a:endParaRPr lang="en-US" sz="9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..……………….. $ Market Price</a:t>
            </a:r>
          </a:p>
          <a:p>
            <a:pPr algn="r">
              <a:lnSpc>
                <a:spcPct val="150000"/>
              </a:lnSpc>
            </a:pPr>
            <a:endParaRPr lang="en-US" sz="10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………………….  $300 (Serves 40)</a:t>
            </a:r>
          </a:p>
          <a:p>
            <a:pPr algn="r">
              <a:lnSpc>
                <a:spcPct val="150000"/>
              </a:lnSpc>
            </a:pPr>
            <a:endParaRPr lang="en-US" sz="9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.…….. $300 (Serves 40)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3F63DD-47BB-40F7-9755-15134B74E0A5}"/>
              </a:ext>
            </a:extLst>
          </p:cNvPr>
          <p:cNvSpPr txBox="1"/>
          <p:nvPr/>
        </p:nvSpPr>
        <p:spPr>
          <a:xfrm>
            <a:off x="2767912" y="2581786"/>
            <a:ext cx="4528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$50 Carving Fee. Warm Rolls and Butter included.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D53FE7-E51D-454B-9CE2-827D687EEA50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3055514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872132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S T A R T E R 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280373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2" y="2325564"/>
            <a:ext cx="48825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Marinated Grilled Vegetable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Red Skin Potato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Antipasto Pasta Salad with Balsamic Vinaigrette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Garden Greens with Tomato, Cucumber, Carrots and Ranch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 Fruit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Grilled Vegetable Salad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970916" y="968310"/>
            <a:ext cx="429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 E S I G N   Y O U R   O W 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 I N N E R   B U F F E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00DB45-ED04-4A6C-85D3-9ECE23C1B97B}"/>
              </a:ext>
            </a:extLst>
          </p:cNvPr>
          <p:cNvSpPr txBox="1"/>
          <p:nvPr/>
        </p:nvSpPr>
        <p:spPr>
          <a:xfrm>
            <a:off x="2743202" y="3669939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E N T R É E 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4E21DD-311B-41E3-9A05-49B0DFE9B3E9}"/>
              </a:ext>
            </a:extLst>
          </p:cNvPr>
          <p:cNvCxnSpPr/>
          <p:nvPr/>
        </p:nvCxnSpPr>
        <p:spPr>
          <a:xfrm>
            <a:off x="2817343" y="4078180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784B3D-9589-4ECA-B464-93FF0B5D0207}"/>
              </a:ext>
            </a:extLst>
          </p:cNvPr>
          <p:cNvSpPr txBox="1"/>
          <p:nvPr/>
        </p:nvSpPr>
        <p:spPr>
          <a:xfrm>
            <a:off x="2743202" y="4123371"/>
            <a:ext cx="4695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Grilled Beef Tips with a Mushroom Cabernet Sauce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Baked Salmon with a Lemon Garlic Butter Sauce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Grilled Chicken Breast with Mango Relish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Roast Pork Loin with Marsala Wine Sauce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Citrus Herb Grilled Mahi-Mahi with Tomato Cream Sauce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ED0385-BCD5-4CDF-9080-10229629FD15}"/>
              </a:ext>
            </a:extLst>
          </p:cNvPr>
          <p:cNvSpPr txBox="1"/>
          <p:nvPr/>
        </p:nvSpPr>
        <p:spPr>
          <a:xfrm>
            <a:off x="2737023" y="5278855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S I D E 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03704D-DBA8-4112-80AE-2664442CA553}"/>
              </a:ext>
            </a:extLst>
          </p:cNvPr>
          <p:cNvCxnSpPr/>
          <p:nvPr/>
        </p:nvCxnSpPr>
        <p:spPr>
          <a:xfrm>
            <a:off x="2811164" y="5687096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9CC240-D2F1-4B99-B1DF-D273EB6B01CC}"/>
              </a:ext>
            </a:extLst>
          </p:cNvPr>
          <p:cNvSpPr txBox="1"/>
          <p:nvPr/>
        </p:nvSpPr>
        <p:spPr>
          <a:xfrm>
            <a:off x="2737023" y="5732287"/>
            <a:ext cx="4819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Yellow Jasmine Rice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Garlic Mashed Potatoes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Penne Pasta in a Garlic Olive Oil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Baked Rosemary Red Skin Potatoes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Roasted Seasonal Vegetables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Green Beans with Blistered Tomatoes and Caramelized Onions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Steamed Broccoli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B81F6E-75E5-4FB9-8BEB-BC37CA426FB7}"/>
              </a:ext>
            </a:extLst>
          </p:cNvPr>
          <p:cNvSpPr txBox="1"/>
          <p:nvPr/>
        </p:nvSpPr>
        <p:spPr>
          <a:xfrm>
            <a:off x="2743198" y="7238911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I N C L U D E D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DB9849-6D14-482C-A7E4-085DF73FD481}"/>
              </a:ext>
            </a:extLst>
          </p:cNvPr>
          <p:cNvCxnSpPr/>
          <p:nvPr/>
        </p:nvCxnSpPr>
        <p:spPr>
          <a:xfrm>
            <a:off x="2817339" y="7647152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EC65A04-05AA-4B7A-BE73-712BB2DCF75D}"/>
              </a:ext>
            </a:extLst>
          </p:cNvPr>
          <p:cNvSpPr txBox="1"/>
          <p:nvPr/>
        </p:nvSpPr>
        <p:spPr>
          <a:xfrm>
            <a:off x="2743198" y="7692343"/>
            <a:ext cx="481913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Warm Rolls and Butter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Chef Selection of Assorted Cakes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Water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Iced Tea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Herbal Teas with Lemon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$50.00 per person*</a:t>
            </a: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(Minimum of 25 people to order)</a:t>
            </a:r>
          </a:p>
          <a:p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90A66E-6C4D-4DA7-85A8-B4C6F4540A95}"/>
              </a:ext>
            </a:extLst>
          </p:cNvPr>
          <p:cNvSpPr txBox="1"/>
          <p:nvPr/>
        </p:nvSpPr>
        <p:spPr>
          <a:xfrm>
            <a:off x="2619632" y="9547481"/>
            <a:ext cx="515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A Service Fee of $50.00 will be charged for functions under 25 guests.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B85416-A69A-4C4A-ABD8-E0AE9DBC2590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1159336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"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963572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C O L D   D I S P L A 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371813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417004"/>
            <a:ext cx="4695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Sautéed Zucchini and Tomato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Rotini Pasta with Kalamata Olives and Feta Cheese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Marinated Antipasto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Caesar Salad with Freshly Grated Parmesan Cheese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Grilled Vegetable Salad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970916" y="968310"/>
            <a:ext cx="429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 A S T E   O F   I T A L 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 I N N E R   B U F F E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00DB45-ED04-4A6C-85D3-9ECE23C1B97B}"/>
              </a:ext>
            </a:extLst>
          </p:cNvPr>
          <p:cNvSpPr txBox="1"/>
          <p:nvPr/>
        </p:nvSpPr>
        <p:spPr>
          <a:xfrm>
            <a:off x="2743202" y="3588381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H O T   E N T R É E 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4E21DD-311B-41E3-9A05-49B0DFE9B3E9}"/>
              </a:ext>
            </a:extLst>
          </p:cNvPr>
          <p:cNvCxnSpPr/>
          <p:nvPr/>
        </p:nvCxnSpPr>
        <p:spPr>
          <a:xfrm>
            <a:off x="2817343" y="3996622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784B3D-9589-4ECA-B464-93FF0B5D0207}"/>
              </a:ext>
            </a:extLst>
          </p:cNvPr>
          <p:cNvSpPr txBox="1"/>
          <p:nvPr/>
        </p:nvSpPr>
        <p:spPr>
          <a:xfrm>
            <a:off x="2743202" y="4041813"/>
            <a:ext cx="4695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three: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Chicken Piccata with a Lemon Caper Sauce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Pan Seared Chicken Gorgonzola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Chicken Parmesan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Grilled Italian Sausage with Peppers and Onions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Baked Salmon with Sun-Dried Tomato Pesto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Marsala Beef Tips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ED0385-BCD5-4CDF-9080-10229629FD15}"/>
              </a:ext>
            </a:extLst>
          </p:cNvPr>
          <p:cNvSpPr txBox="1"/>
          <p:nvPr/>
        </p:nvSpPr>
        <p:spPr>
          <a:xfrm>
            <a:off x="2712313" y="5404341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S I D E 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03704D-DBA8-4112-80AE-2664442CA553}"/>
              </a:ext>
            </a:extLst>
          </p:cNvPr>
          <p:cNvCxnSpPr/>
          <p:nvPr/>
        </p:nvCxnSpPr>
        <p:spPr>
          <a:xfrm>
            <a:off x="2786454" y="5812582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9CC240-D2F1-4B99-B1DF-D273EB6B01CC}"/>
              </a:ext>
            </a:extLst>
          </p:cNvPr>
          <p:cNvSpPr txBox="1"/>
          <p:nvPr/>
        </p:nvSpPr>
        <p:spPr>
          <a:xfrm>
            <a:off x="2712313" y="5857773"/>
            <a:ext cx="4819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Green Beans with Toasted Almonds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Sautéed Fresh Vegetables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Rotini Pasta with Olive Oil and Fresh Herbs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Tri-Color Tortellini Alfredo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Garlic Mashed Potatoes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Yellow Rice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B81F6E-75E5-4FB9-8BEB-BC37CA426FB7}"/>
              </a:ext>
            </a:extLst>
          </p:cNvPr>
          <p:cNvSpPr txBox="1"/>
          <p:nvPr/>
        </p:nvSpPr>
        <p:spPr>
          <a:xfrm>
            <a:off x="2743202" y="7245976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I N C L U D E D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DB9849-6D14-482C-A7E4-085DF73FD481}"/>
              </a:ext>
            </a:extLst>
          </p:cNvPr>
          <p:cNvCxnSpPr/>
          <p:nvPr/>
        </p:nvCxnSpPr>
        <p:spPr>
          <a:xfrm>
            <a:off x="2817343" y="7654217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EC65A04-05AA-4B7A-BE73-712BB2DCF75D}"/>
              </a:ext>
            </a:extLst>
          </p:cNvPr>
          <p:cNvSpPr txBox="1"/>
          <p:nvPr/>
        </p:nvSpPr>
        <p:spPr>
          <a:xfrm>
            <a:off x="2743202" y="7699408"/>
            <a:ext cx="481913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Warm Rolls and Butter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Chef Selection of Assorted Cakes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Water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Iced Tea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Herbal Teas with Lemon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$50.00 per person*</a:t>
            </a: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(Minimum of 25 people to order)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D0A942-0EDC-4180-BBE9-8A309632411A}"/>
              </a:ext>
            </a:extLst>
          </p:cNvPr>
          <p:cNvSpPr txBox="1"/>
          <p:nvPr/>
        </p:nvSpPr>
        <p:spPr>
          <a:xfrm>
            <a:off x="2619632" y="9547481"/>
            <a:ext cx="515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A Service Fee of $50.00 will be charged for functions under 25 guests.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9B8982-0EEA-4ECD-BEA8-703170C7D9D6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2119991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963572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C O L D   D I S P L A 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371813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417004"/>
            <a:ext cx="4695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three: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Cilantro Marinated Grilled Vegetables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Caribbean Egg Potato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Roasted Corn and Black Bean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Red Skin Potato, Garlic and Bacon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Garden Salad tossed with Cucumbers, Tomatoes, Onions and Mushrooms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dressing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970916" y="968310"/>
            <a:ext cx="429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 L O R I B B E A 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 I N N E R   B U F F E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00DB45-ED04-4A6C-85D3-9ECE23C1B97B}"/>
              </a:ext>
            </a:extLst>
          </p:cNvPr>
          <p:cNvSpPr txBox="1"/>
          <p:nvPr/>
        </p:nvSpPr>
        <p:spPr>
          <a:xfrm>
            <a:off x="2767913" y="3963014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H O T   E N T R É E 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4E21DD-311B-41E3-9A05-49B0DFE9B3E9}"/>
              </a:ext>
            </a:extLst>
          </p:cNvPr>
          <p:cNvCxnSpPr/>
          <p:nvPr/>
        </p:nvCxnSpPr>
        <p:spPr>
          <a:xfrm>
            <a:off x="2842054" y="4371255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784B3D-9589-4ECA-B464-93FF0B5D0207}"/>
              </a:ext>
            </a:extLst>
          </p:cNvPr>
          <p:cNvSpPr txBox="1"/>
          <p:nvPr/>
        </p:nvSpPr>
        <p:spPr>
          <a:xfrm>
            <a:off x="2767913" y="4416446"/>
            <a:ext cx="4695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Baked Chicken with Mango Sauce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Cuban Shredded Beef Stew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Slow Roasted Pork Loin with Mojito Sofrito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Grilled Mahi-Mahi with Pineapple Salsa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Caribbean Jerk Chicken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ED0385-BCD5-4CDF-9080-10229629FD15}"/>
              </a:ext>
            </a:extLst>
          </p:cNvPr>
          <p:cNvSpPr txBox="1"/>
          <p:nvPr/>
        </p:nvSpPr>
        <p:spPr>
          <a:xfrm>
            <a:off x="2786448" y="5590151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S I D E 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03704D-DBA8-4112-80AE-2664442CA553}"/>
              </a:ext>
            </a:extLst>
          </p:cNvPr>
          <p:cNvCxnSpPr/>
          <p:nvPr/>
        </p:nvCxnSpPr>
        <p:spPr>
          <a:xfrm>
            <a:off x="2860589" y="5998392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9CC240-D2F1-4B99-B1DF-D273EB6B01CC}"/>
              </a:ext>
            </a:extLst>
          </p:cNvPr>
          <p:cNvSpPr txBox="1"/>
          <p:nvPr/>
        </p:nvSpPr>
        <p:spPr>
          <a:xfrm>
            <a:off x="2786448" y="6043583"/>
            <a:ext cx="4819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three: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Yuca con Mojo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Cilantro Potatoes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Black Beans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Baked Sweet Plantains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Latino Yellow Rice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 Sautéed Vegetables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B81F6E-75E5-4FB9-8BEB-BC37CA426FB7}"/>
              </a:ext>
            </a:extLst>
          </p:cNvPr>
          <p:cNvSpPr txBox="1"/>
          <p:nvPr/>
        </p:nvSpPr>
        <p:spPr>
          <a:xfrm>
            <a:off x="2786448" y="7386289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I N C L U D E D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DB9849-6D14-482C-A7E4-085DF73FD481}"/>
              </a:ext>
            </a:extLst>
          </p:cNvPr>
          <p:cNvCxnSpPr/>
          <p:nvPr/>
        </p:nvCxnSpPr>
        <p:spPr>
          <a:xfrm>
            <a:off x="2860589" y="7794530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EC65A04-05AA-4B7A-BE73-712BB2DCF75D}"/>
              </a:ext>
            </a:extLst>
          </p:cNvPr>
          <p:cNvSpPr txBox="1"/>
          <p:nvPr/>
        </p:nvSpPr>
        <p:spPr>
          <a:xfrm>
            <a:off x="2786448" y="7839721"/>
            <a:ext cx="481913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Warm Rolls and Butter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Chef Selection of Assorted Cakes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Water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Iced Tea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Herbal Teas with Lemon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$50.00 per person*</a:t>
            </a: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(Minimum of 25 people to order)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46DC60-4787-4886-84DF-F58737A7BCD1}"/>
              </a:ext>
            </a:extLst>
          </p:cNvPr>
          <p:cNvSpPr txBox="1"/>
          <p:nvPr/>
        </p:nvSpPr>
        <p:spPr>
          <a:xfrm>
            <a:off x="2619632" y="9547481"/>
            <a:ext cx="515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A Service Fee of $50.00 will be charged for functions under 25 guests.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7DFA90-79EA-46F5-9536-0D4C39DC4F4B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4104864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2301028"/>
            <a:ext cx="460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H O S T   S P O N S O R E D   B A R</a:t>
            </a:r>
          </a:p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P E R  P E R S O 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3005834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2" y="3003856"/>
            <a:ext cx="1755596" cy="1072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7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One Hour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Two Hours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Three Hours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970916" y="1030095"/>
            <a:ext cx="4294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B E V E R A G E 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ED0385-BCD5-4CDF-9080-10229629FD15}"/>
              </a:ext>
            </a:extLst>
          </p:cNvPr>
          <p:cNvSpPr txBox="1"/>
          <p:nvPr/>
        </p:nvSpPr>
        <p:spPr>
          <a:xfrm>
            <a:off x="2767912" y="6368252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C A S H   B A R   S E R V I C 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03704D-DBA8-4112-80AE-2664442CA553}"/>
              </a:ext>
            </a:extLst>
          </p:cNvPr>
          <p:cNvCxnSpPr/>
          <p:nvPr/>
        </p:nvCxnSpPr>
        <p:spPr>
          <a:xfrm>
            <a:off x="2842053" y="6776493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9CC240-D2F1-4B99-B1DF-D273EB6B01CC}"/>
              </a:ext>
            </a:extLst>
          </p:cNvPr>
          <p:cNvSpPr txBox="1"/>
          <p:nvPr/>
        </p:nvSpPr>
        <p:spPr>
          <a:xfrm>
            <a:off x="2767912" y="6821684"/>
            <a:ext cx="4819136" cy="144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Premium Brand Cocktails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House Brand Cocktails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Imported and Specialty Beers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Domestic and Light Beers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Specialty House Wines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BF1FAE-83B1-4DF2-AC22-239E369B6D1D}"/>
              </a:ext>
            </a:extLst>
          </p:cNvPr>
          <p:cNvSpPr txBox="1"/>
          <p:nvPr/>
        </p:nvSpPr>
        <p:spPr>
          <a:xfrm>
            <a:off x="2767913" y="4073286"/>
            <a:ext cx="460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H O S T   S P O N S O R E D   B A R</a:t>
            </a:r>
          </a:p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P E R  D R I N K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64732A0-45B1-4E58-BE05-0DB6284D94C5}"/>
              </a:ext>
            </a:extLst>
          </p:cNvPr>
          <p:cNvCxnSpPr/>
          <p:nvPr/>
        </p:nvCxnSpPr>
        <p:spPr>
          <a:xfrm>
            <a:off x="2842054" y="4778092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C8978F-6A40-4BC4-90EA-581A45516567}"/>
              </a:ext>
            </a:extLst>
          </p:cNvPr>
          <p:cNvSpPr txBox="1"/>
          <p:nvPr/>
        </p:nvSpPr>
        <p:spPr>
          <a:xfrm>
            <a:off x="2767913" y="4767867"/>
            <a:ext cx="4695568" cy="160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7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Cocktails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Specialty House Wines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Imported and Specialty Beers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Domestic and Light Beers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Mineral and Bottled 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3A6256-7332-4CEB-AB30-4D6A1FDAFCC0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C5CF1B-3362-4CE5-B236-854695F76582}"/>
              </a:ext>
            </a:extLst>
          </p:cNvPr>
          <p:cNvSpPr txBox="1"/>
          <p:nvPr/>
        </p:nvSpPr>
        <p:spPr>
          <a:xfrm>
            <a:off x="3739299" y="3178127"/>
            <a:ext cx="3461227" cy="88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$26.00                    $30.00     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$32.00                    $40.00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$46.00                    $50.00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710560-1A66-48FD-AAFB-3436FFC0265E}"/>
              </a:ext>
            </a:extLst>
          </p:cNvPr>
          <p:cNvSpPr txBox="1"/>
          <p:nvPr/>
        </p:nvSpPr>
        <p:spPr>
          <a:xfrm>
            <a:off x="4912963" y="2941627"/>
            <a:ext cx="1133983" cy="30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b="1" dirty="0">
                <a:solidFill>
                  <a:srgbClr val="3B7596"/>
                </a:solidFill>
                <a:latin typeface="Century Gothic" panose="020B0502020202020204" pitchFamily="34" charset="0"/>
              </a:rPr>
              <a:t>House Brand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815519-A324-459B-926C-9256C8931BFA}"/>
              </a:ext>
            </a:extLst>
          </p:cNvPr>
          <p:cNvSpPr txBox="1"/>
          <p:nvPr/>
        </p:nvSpPr>
        <p:spPr>
          <a:xfrm>
            <a:off x="6133445" y="2962242"/>
            <a:ext cx="1330036" cy="31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b="1" dirty="0">
                <a:solidFill>
                  <a:srgbClr val="3B7596"/>
                </a:solidFill>
                <a:latin typeface="Century Gothic" panose="020B0502020202020204" pitchFamily="34" charset="0"/>
              </a:rPr>
              <a:t>Premium Brand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8FF455-E956-4B44-AEBD-8CC39ABE290F}"/>
              </a:ext>
            </a:extLst>
          </p:cNvPr>
          <p:cNvSpPr txBox="1"/>
          <p:nvPr/>
        </p:nvSpPr>
        <p:spPr>
          <a:xfrm>
            <a:off x="3739299" y="4929580"/>
            <a:ext cx="3461227" cy="61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$15.00                    $12.00     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$9.00                     $10.00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68668-3020-4E72-9AE5-BAB007C743A7}"/>
              </a:ext>
            </a:extLst>
          </p:cNvPr>
          <p:cNvSpPr txBox="1"/>
          <p:nvPr/>
        </p:nvSpPr>
        <p:spPr>
          <a:xfrm>
            <a:off x="4912963" y="4703724"/>
            <a:ext cx="1123781" cy="30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b="1" dirty="0">
                <a:solidFill>
                  <a:srgbClr val="3B7596"/>
                </a:solidFill>
                <a:latin typeface="Century Gothic" panose="020B0502020202020204" pitchFamily="34" charset="0"/>
              </a:rPr>
              <a:t>House Brand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594D85-F852-4CD1-B2EF-FB5C2DA4649D}"/>
              </a:ext>
            </a:extLst>
          </p:cNvPr>
          <p:cNvSpPr txBox="1"/>
          <p:nvPr/>
        </p:nvSpPr>
        <p:spPr>
          <a:xfrm>
            <a:off x="6133445" y="4713695"/>
            <a:ext cx="1330036" cy="31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b="1" dirty="0">
                <a:solidFill>
                  <a:srgbClr val="3B7596"/>
                </a:solidFill>
                <a:latin typeface="Century Gothic" panose="020B0502020202020204" pitchFamily="34" charset="0"/>
              </a:rPr>
              <a:t>Premium Brand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2D659E-C6F9-404A-B2B4-453B08A1E21A}"/>
              </a:ext>
            </a:extLst>
          </p:cNvPr>
          <p:cNvSpPr txBox="1"/>
          <p:nvPr/>
        </p:nvSpPr>
        <p:spPr>
          <a:xfrm>
            <a:off x="5271321" y="5467764"/>
            <a:ext cx="574964" cy="88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$8.00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$7.50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$3.75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3D805A-D048-4E83-8777-7DCCC7D503B0}"/>
              </a:ext>
            </a:extLst>
          </p:cNvPr>
          <p:cNvSpPr txBox="1"/>
          <p:nvPr/>
        </p:nvSpPr>
        <p:spPr>
          <a:xfrm>
            <a:off x="3809411" y="6544685"/>
            <a:ext cx="3654070" cy="17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….……………………………….  $15.00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…………….………………....……......  $12.00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.……………………………..  $9.00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.…………………………..……….  $7.50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.……………………………………….  $8.00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46C1C6-A630-4215-8E76-D3FF6C1F79D1}"/>
              </a:ext>
            </a:extLst>
          </p:cNvPr>
          <p:cNvSpPr txBox="1"/>
          <p:nvPr/>
        </p:nvSpPr>
        <p:spPr>
          <a:xfrm>
            <a:off x="2767911" y="1846575"/>
            <a:ext cx="46090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B7596"/>
                </a:solidFill>
                <a:latin typeface="Century Gothic" panose="020B0502020202020204" pitchFamily="34" charset="0"/>
              </a:rPr>
              <a:t>We are proud to offer Call and Premium Brand Liquors.</a:t>
            </a:r>
          </a:p>
          <a:p>
            <a:r>
              <a:rPr lang="en-US" sz="1050" dirty="0">
                <a:solidFill>
                  <a:srgbClr val="3B7596"/>
                </a:solidFill>
                <a:latin typeface="Century Gothic" panose="020B0502020202020204" pitchFamily="34" charset="0"/>
              </a:rPr>
              <a:t>All bars are subject to a Bar Tender Fee of $75 for every two hours.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1F9D72-3BA0-46DB-82D6-113C363251A2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235840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indoor, cooked&#10;&#10;Description automatically generated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"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934633"/>
            <a:ext cx="4337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C L A S S I C   C O N T I N E N T A 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334743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379934"/>
            <a:ext cx="4609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Chilled Florida Orange Juice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Breakfast Pastries: Danishes, Croissants and Muffins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Butter and Fruit Preserves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Herbal Teas with Lemon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$15.00 per person*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45A26-985E-4D4A-A4A5-8C92EC715E3C}"/>
              </a:ext>
            </a:extLst>
          </p:cNvPr>
          <p:cNvSpPr txBox="1"/>
          <p:nvPr/>
        </p:nvSpPr>
        <p:spPr>
          <a:xfrm>
            <a:off x="2767913" y="3724662"/>
            <a:ext cx="4337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D E L U X E   C O N T I N E N T A 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28B5D0-A62C-4155-BEBA-0AE5D32A2DF0}"/>
              </a:ext>
            </a:extLst>
          </p:cNvPr>
          <p:cNvCxnSpPr/>
          <p:nvPr/>
        </p:nvCxnSpPr>
        <p:spPr>
          <a:xfrm>
            <a:off x="2842054" y="4124772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378A6A-54E8-43A9-97EF-6F9E002EC700}"/>
              </a:ext>
            </a:extLst>
          </p:cNvPr>
          <p:cNvSpPr txBox="1"/>
          <p:nvPr/>
        </p:nvSpPr>
        <p:spPr>
          <a:xfrm>
            <a:off x="2767912" y="4169963"/>
            <a:ext cx="460907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Chilled Florida Orange Juice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Seasonal Fresh Fruit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Breakfast Pastries: Danishes, Croissants and Muffins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Bagels and Cream Cheese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Individual Yogurts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Butter and Fruit Preserves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Cereal and Milk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Herbal Teas with Lemon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$22.00 per person*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137465-F3AA-46A1-85DD-B35FFC1D59BE}"/>
              </a:ext>
            </a:extLst>
          </p:cNvPr>
          <p:cNvSpPr txBox="1"/>
          <p:nvPr/>
        </p:nvSpPr>
        <p:spPr>
          <a:xfrm>
            <a:off x="2767913" y="6265577"/>
            <a:ext cx="4337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T H E   S U N R I S E   B U F F E 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37725D-146D-40F4-A57F-68D309BF61C1}"/>
              </a:ext>
            </a:extLst>
          </p:cNvPr>
          <p:cNvCxnSpPr/>
          <p:nvPr/>
        </p:nvCxnSpPr>
        <p:spPr>
          <a:xfrm>
            <a:off x="2842054" y="6665687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AC1737E-E325-41D6-9CAC-38561D70A8B9}"/>
              </a:ext>
            </a:extLst>
          </p:cNvPr>
          <p:cNvSpPr txBox="1"/>
          <p:nvPr/>
        </p:nvSpPr>
        <p:spPr>
          <a:xfrm>
            <a:off x="2767912" y="6710878"/>
            <a:ext cx="470792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Chilled Florida Orange Juice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Seasonal Fresh Fruit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Fluffy Scrambled Eggs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Applewood Smoked Bacon OR Pork Sausage Patties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Breakfast Pastries: Danishes, Croissants and Muffins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Hash Brown Potatoes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Bagels and Cream Cheese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Individual Yogurts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Butter and Fruit Preserves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Herbal Teas with Lemon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$27.00 per person*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3005692" y="1031476"/>
            <a:ext cx="4230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B R E A K F A S 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48EEF-C3EE-4186-A266-716E58F52EF1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4AFBF5-119A-4716-9984-FCA5F05B5713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427388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885204"/>
            <a:ext cx="4337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H E A L T H Y   S T A R T   B U F F E 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285314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330505"/>
            <a:ext cx="460907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Chilled Florida Orange Juice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Seasonal Fresh Fruit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Low Fat Muffins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Whole Wheat Toast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Egg White Frittata with Spinach, Peppers, Mushrooms and Feta Cheese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Turkey Bacon OR Turkey Patties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Butter and Fruit Preserves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Herbal Teas with Lemon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$25.00 per person*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45A26-985E-4D4A-A4A5-8C92EC715E3C}"/>
              </a:ext>
            </a:extLst>
          </p:cNvPr>
          <p:cNvSpPr txBox="1"/>
          <p:nvPr/>
        </p:nvSpPr>
        <p:spPr>
          <a:xfrm>
            <a:off x="2767913" y="4583899"/>
            <a:ext cx="4337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B U F F E T   A D D I T I O N 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28B5D0-A62C-4155-BEBA-0AE5D32A2DF0}"/>
              </a:ext>
            </a:extLst>
          </p:cNvPr>
          <p:cNvCxnSpPr/>
          <p:nvPr/>
        </p:nvCxnSpPr>
        <p:spPr>
          <a:xfrm>
            <a:off x="2842054" y="4984009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378A6A-54E8-43A9-97EF-6F9E002EC700}"/>
              </a:ext>
            </a:extLst>
          </p:cNvPr>
          <p:cNvSpPr txBox="1"/>
          <p:nvPr/>
        </p:nvSpPr>
        <p:spPr>
          <a:xfrm>
            <a:off x="2767912" y="5029200"/>
            <a:ext cx="460907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Chilled Florida Orange Juice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Seasonal Fresh Fruit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Fluffy Scrambled Eggs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Applewood Smoked Bacon OR Pork Sausage Patties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Breakfast Pastries: Danishes, Croissants and Muffins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$2.50 each per item*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3005692" y="1031476"/>
            <a:ext cx="4230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B R E A K F A S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C6C758-3A01-4368-BA8E-CDDA1B383696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14F961-D252-4070-B21C-09F538EDF835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1251909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"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2" y="1930726"/>
            <a:ext cx="4757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C O N T I N E N T A L   B R E A K F A S 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330836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376027"/>
            <a:ext cx="4609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Chilled Florida Orange Juice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Breakfast Pastries: Danishes, Croissants and Muffins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Butter and Fruit Preserves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Herbal Teas with Lemon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45A26-985E-4D4A-A4A5-8C92EC715E3C}"/>
              </a:ext>
            </a:extLst>
          </p:cNvPr>
          <p:cNvSpPr txBox="1"/>
          <p:nvPr/>
        </p:nvSpPr>
        <p:spPr>
          <a:xfrm>
            <a:off x="2767912" y="3506451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M I D – M O R N I N G   R E F R E S 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28B5D0-A62C-4155-BEBA-0AE5D32A2DF0}"/>
              </a:ext>
            </a:extLst>
          </p:cNvPr>
          <p:cNvCxnSpPr/>
          <p:nvPr/>
        </p:nvCxnSpPr>
        <p:spPr>
          <a:xfrm>
            <a:off x="2842054" y="3906561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378A6A-54E8-43A9-97EF-6F9E002EC700}"/>
              </a:ext>
            </a:extLst>
          </p:cNvPr>
          <p:cNvSpPr txBox="1"/>
          <p:nvPr/>
        </p:nvSpPr>
        <p:spPr>
          <a:xfrm>
            <a:off x="2767912" y="3951752"/>
            <a:ext cx="46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Seasonal Fresh Fruit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Coffee Refresh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842054" y="1085877"/>
            <a:ext cx="4534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A L L   D A Y   B R E A 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44E2C-DBB1-4938-BAC0-F20CFBC987ED}"/>
              </a:ext>
            </a:extLst>
          </p:cNvPr>
          <p:cNvSpPr txBox="1"/>
          <p:nvPr/>
        </p:nvSpPr>
        <p:spPr>
          <a:xfrm>
            <a:off x="2767913" y="4571084"/>
            <a:ext cx="4337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A F T E R N O O N   R E F R E S 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68D2E-A944-455B-BAF9-8CCEDFF045EC}"/>
              </a:ext>
            </a:extLst>
          </p:cNvPr>
          <p:cNvCxnSpPr/>
          <p:nvPr/>
        </p:nvCxnSpPr>
        <p:spPr>
          <a:xfrm>
            <a:off x="2842054" y="4971194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4A171D-D7E9-4790-9724-EC088668D905}"/>
              </a:ext>
            </a:extLst>
          </p:cNvPr>
          <p:cNvSpPr txBox="1"/>
          <p:nvPr/>
        </p:nvSpPr>
        <p:spPr>
          <a:xfrm>
            <a:off x="2767912" y="5016385"/>
            <a:ext cx="46090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Cookies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Coffee Refresh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Sodas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Water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$26.00 per person*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BDD2A8-8F4F-4DD2-A9AF-3CB03C541B46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334933-0488-4C48-8827-87F004A458DC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1514832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934632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B E R R Y   B R E A 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334742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379933"/>
            <a:ext cx="460907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 Seasonal Berries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Granola Bars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Vanilla Yogurt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Bottled Water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Sodas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$16.00 per person*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45A26-985E-4D4A-A4A5-8C92EC715E3C}"/>
              </a:ext>
            </a:extLst>
          </p:cNvPr>
          <p:cNvSpPr txBox="1"/>
          <p:nvPr/>
        </p:nvSpPr>
        <p:spPr>
          <a:xfrm>
            <a:off x="2767913" y="3762374"/>
            <a:ext cx="4337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H E A L T H Y   B R E A 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28B5D0-A62C-4155-BEBA-0AE5D32A2DF0}"/>
              </a:ext>
            </a:extLst>
          </p:cNvPr>
          <p:cNvCxnSpPr/>
          <p:nvPr/>
        </p:nvCxnSpPr>
        <p:spPr>
          <a:xfrm>
            <a:off x="2842054" y="4162484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378A6A-54E8-43A9-97EF-6F9E002EC700}"/>
              </a:ext>
            </a:extLst>
          </p:cNvPr>
          <p:cNvSpPr txBox="1"/>
          <p:nvPr/>
        </p:nvSpPr>
        <p:spPr>
          <a:xfrm>
            <a:off x="2767912" y="4207675"/>
            <a:ext cx="4609071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Seasonal Fresh Fruit with Tropical Yogurt Sauce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Vegetable Crudités with Ranch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Granola Bars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Bottled Water 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Sodas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$19.00 per person*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983273" y="968310"/>
            <a:ext cx="429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B R E A K 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44E2C-DBB1-4938-BAC0-F20CFBC987ED}"/>
              </a:ext>
            </a:extLst>
          </p:cNvPr>
          <p:cNvSpPr txBox="1"/>
          <p:nvPr/>
        </p:nvSpPr>
        <p:spPr>
          <a:xfrm>
            <a:off x="2767912" y="5614179"/>
            <a:ext cx="4715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H A N D   I N   T H E   C O O K I E  J A 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68D2E-A944-455B-BAF9-8CCEDFF045EC}"/>
              </a:ext>
            </a:extLst>
          </p:cNvPr>
          <p:cNvCxnSpPr/>
          <p:nvPr/>
        </p:nvCxnSpPr>
        <p:spPr>
          <a:xfrm>
            <a:off x="2842054" y="6014289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4A171D-D7E9-4790-9724-EC088668D905}"/>
              </a:ext>
            </a:extLst>
          </p:cNvPr>
          <p:cNvSpPr txBox="1"/>
          <p:nvPr/>
        </p:nvSpPr>
        <p:spPr>
          <a:xfrm>
            <a:off x="2767912" y="6059480"/>
            <a:ext cx="4609071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Cookies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Individual Milks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Bottled Water 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Sodas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$1</a:t>
            </a: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13.00 per person*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3AFD1-8AF5-4209-BC1A-FB7DD987908C}"/>
              </a:ext>
            </a:extLst>
          </p:cNvPr>
          <p:cNvSpPr txBox="1"/>
          <p:nvPr/>
        </p:nvSpPr>
        <p:spPr>
          <a:xfrm>
            <a:off x="2767912" y="7292277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S P O R T S   B R E A K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54F366-1DE7-46CF-9FA9-FB6A1C952399}"/>
              </a:ext>
            </a:extLst>
          </p:cNvPr>
          <p:cNvCxnSpPr/>
          <p:nvPr/>
        </p:nvCxnSpPr>
        <p:spPr>
          <a:xfrm>
            <a:off x="2842054" y="7692387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3B730F-9429-4487-B533-FAB2316E004B}"/>
              </a:ext>
            </a:extLst>
          </p:cNvPr>
          <p:cNvSpPr txBox="1"/>
          <p:nvPr/>
        </p:nvSpPr>
        <p:spPr>
          <a:xfrm>
            <a:off x="2767912" y="7737578"/>
            <a:ext cx="460907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Chips and Salsa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Popcorn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Pretzels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Granola Bars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Bottled Water 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Sodas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$14.00 per person*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9310F1-0BDC-4D1E-93D1-6AB8F788E1EC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123F3-9A10-4096-9FD7-2A7F9A082BEE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1809983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"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2231194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À  L A  C A R T 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631304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676495"/>
            <a:ext cx="4510217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Starbucks Coffee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Herbal Teas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Hot Chocolate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Orange Juice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Grapefruit Juice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Fruit Punch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Iced Tea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Lemonade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Soft Drinks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Bottled Water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Flavored Milk (Chocolate or Strawberry)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Cookies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Bagels and Cream Cheese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Danishes, Muffins and Croissants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Chocolate Fudge Brownies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Seasonal Fresh Fruit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Individual Yogurts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Ice Cream Bars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Bags of Chips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Granola Bars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Candy Bars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Pretzels with Mustard Sauce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(Minimum of 25 people to order)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983273" y="968310"/>
            <a:ext cx="429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B R E A K 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A31AF-B460-4307-A710-8241FAAB0D9D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F69611-5D06-484F-9BCE-3B7F008416CB}"/>
              </a:ext>
            </a:extLst>
          </p:cNvPr>
          <p:cNvSpPr txBox="1"/>
          <p:nvPr/>
        </p:nvSpPr>
        <p:spPr>
          <a:xfrm>
            <a:off x="3340100" y="2676496"/>
            <a:ext cx="4036884" cy="615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…………………………….  $55.00 per Gallon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….…………………….  $55.00 per Gallon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……………………………......  $2.50 per Packet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…………………..……………..  $45.00 per Gallon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……………….……………..  $45.00 per Gallon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…………………………………….  $35.00 per Gallon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……………………………………….  $35.00 per Gallon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…………………………………….  $30.00 per Gallon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…………………………………..  $3.00 Each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………………………………………….  $3.00 Each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………...  $3.95 Each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……………………………..  $38.00 per Dozen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………………..  $30.00 per Dozen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………….  $30.00 per Dozen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………………..  $30.00 per Dozen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……………………………..  $1.50 per Piece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…………………………………….  $3.50 Each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  $35.00 per Dozen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………………………………………….  $3.00 Each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…………………………………..  $24.00 per Dozen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…………………………………….  $24.00 per Dozen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………………..  $34.00 per Dozen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CE70F-AA42-4BFD-A356-163EEA2E858F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3176599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904624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C H O I C E   O F   T W 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304734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349925"/>
            <a:ext cx="4739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Seasonal Fresh Fruit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Pasta Salad with Roasted Vegetables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Red Skin Potato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Garden Greens with Tomato, Cucumber, Carrots and Ranch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45A26-985E-4D4A-A4A5-8C92EC715E3C}"/>
              </a:ext>
            </a:extLst>
          </p:cNvPr>
          <p:cNvSpPr txBox="1"/>
          <p:nvPr/>
        </p:nvSpPr>
        <p:spPr>
          <a:xfrm>
            <a:off x="2767913" y="3204971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D E L I   B O A R D   S E L E C T I O N 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28B5D0-A62C-4155-BEBA-0AE5D32A2DF0}"/>
              </a:ext>
            </a:extLst>
          </p:cNvPr>
          <p:cNvCxnSpPr/>
          <p:nvPr/>
        </p:nvCxnSpPr>
        <p:spPr>
          <a:xfrm>
            <a:off x="2842054" y="3605081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378A6A-54E8-43A9-97EF-6F9E002EC700}"/>
              </a:ext>
            </a:extLst>
          </p:cNvPr>
          <p:cNvSpPr txBox="1"/>
          <p:nvPr/>
        </p:nvSpPr>
        <p:spPr>
          <a:xfrm>
            <a:off x="2767912" y="3650272"/>
            <a:ext cx="4609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Sliced Roast Beef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Smoked Turkey Breast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Honey Cured Ham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Genoa Salami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Cheese Slices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842053" y="1095747"/>
            <a:ext cx="4534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T H E   D E L I   B O A R 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44E2C-DBB1-4938-BAC0-F20CFBC987ED}"/>
              </a:ext>
            </a:extLst>
          </p:cNvPr>
          <p:cNvSpPr txBox="1"/>
          <p:nvPr/>
        </p:nvSpPr>
        <p:spPr>
          <a:xfrm>
            <a:off x="2767912" y="4686555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D E L U X E   R E L I S H   T R A 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68D2E-A944-455B-BAF9-8CCEDFF045EC}"/>
              </a:ext>
            </a:extLst>
          </p:cNvPr>
          <p:cNvCxnSpPr/>
          <p:nvPr/>
        </p:nvCxnSpPr>
        <p:spPr>
          <a:xfrm>
            <a:off x="2842054" y="5086665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4A171D-D7E9-4790-9724-EC088668D905}"/>
              </a:ext>
            </a:extLst>
          </p:cNvPr>
          <p:cNvSpPr txBox="1"/>
          <p:nvPr/>
        </p:nvSpPr>
        <p:spPr>
          <a:xfrm>
            <a:off x="2767912" y="5131856"/>
            <a:ext cx="46090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Lettuce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Tomato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Onion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Pickles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Mustard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Ketchup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Mayonnaise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Deli Breads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Potato Chips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3AFD1-8AF5-4209-BC1A-FB7DD987908C}"/>
              </a:ext>
            </a:extLst>
          </p:cNvPr>
          <p:cNvSpPr txBox="1"/>
          <p:nvPr/>
        </p:nvSpPr>
        <p:spPr>
          <a:xfrm>
            <a:off x="2767912" y="6880643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D R I N K S   A N D   D E S S E R 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54F366-1DE7-46CF-9FA9-FB6A1C952399}"/>
              </a:ext>
            </a:extLst>
          </p:cNvPr>
          <p:cNvCxnSpPr/>
          <p:nvPr/>
        </p:nvCxnSpPr>
        <p:spPr>
          <a:xfrm>
            <a:off x="2842054" y="7280753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3B730F-9429-4487-B533-FAB2316E004B}"/>
              </a:ext>
            </a:extLst>
          </p:cNvPr>
          <p:cNvSpPr txBox="1"/>
          <p:nvPr/>
        </p:nvSpPr>
        <p:spPr>
          <a:xfrm>
            <a:off x="2767912" y="7325944"/>
            <a:ext cx="460907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Assorted Cookies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Brownies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Iced Tea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Water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$34.00 per person*</a:t>
            </a: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(Minimum of 25 people to order)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7F811F-F5FF-40A9-9B6C-3E2F400AF5A1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79EB66-7730-423B-91E3-39DCB08961E8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289840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AEB97B-1C9F-4D5B-BE10-5D08F4607726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990598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C O L D   D I S P L A 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390708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3" y="2435899"/>
            <a:ext cx="4609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Lettuce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Tomato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Pepper Jack Shredded Cheese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Sour Cream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Guacamole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45A26-985E-4D4A-A4A5-8C92EC715E3C}"/>
              </a:ext>
            </a:extLst>
          </p:cNvPr>
          <p:cNvSpPr txBox="1"/>
          <p:nvPr/>
        </p:nvSpPr>
        <p:spPr>
          <a:xfrm>
            <a:off x="2767913" y="3409998"/>
            <a:ext cx="449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H O T   D I S P L A 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28B5D0-A62C-4155-BEBA-0AE5D32A2DF0}"/>
              </a:ext>
            </a:extLst>
          </p:cNvPr>
          <p:cNvCxnSpPr/>
          <p:nvPr/>
        </p:nvCxnSpPr>
        <p:spPr>
          <a:xfrm>
            <a:off x="2842054" y="3810108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378A6A-54E8-43A9-97EF-6F9E002EC700}"/>
              </a:ext>
            </a:extLst>
          </p:cNvPr>
          <p:cNvSpPr txBox="1"/>
          <p:nvPr/>
        </p:nvSpPr>
        <p:spPr>
          <a:xfrm>
            <a:off x="2767912" y="3855299"/>
            <a:ext cx="4609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Ground Beef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Chicken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Mahi-Mahi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Steak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842054" y="1129511"/>
            <a:ext cx="455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 T R E E T   T A C O   B U F F E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44E2C-DBB1-4938-BAC0-F20CFBC987ED}"/>
              </a:ext>
            </a:extLst>
          </p:cNvPr>
          <p:cNvSpPr txBox="1"/>
          <p:nvPr/>
        </p:nvSpPr>
        <p:spPr>
          <a:xfrm>
            <a:off x="2767912" y="4819679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I N C L U D E 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68D2E-A944-455B-BAF9-8CCEDFF045EC}"/>
              </a:ext>
            </a:extLst>
          </p:cNvPr>
          <p:cNvCxnSpPr/>
          <p:nvPr/>
        </p:nvCxnSpPr>
        <p:spPr>
          <a:xfrm>
            <a:off x="2842054" y="5219789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4A171D-D7E9-4790-9724-EC088668D905}"/>
              </a:ext>
            </a:extLst>
          </p:cNvPr>
          <p:cNvSpPr txBox="1"/>
          <p:nvPr/>
        </p:nvSpPr>
        <p:spPr>
          <a:xfrm>
            <a:off x="2767912" y="5264980"/>
            <a:ext cx="460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Flour Tortillas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Yellow Rice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Black OR Brown Beans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3AFD1-8AF5-4209-BC1A-FB7DD987908C}"/>
              </a:ext>
            </a:extLst>
          </p:cNvPr>
          <p:cNvSpPr txBox="1"/>
          <p:nvPr/>
        </p:nvSpPr>
        <p:spPr>
          <a:xfrm>
            <a:off x="2767912" y="5890252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D R I N K S   A N D   D E S S E R 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54F366-1DE7-46CF-9FA9-FB6A1C952399}"/>
              </a:ext>
            </a:extLst>
          </p:cNvPr>
          <p:cNvCxnSpPr/>
          <p:nvPr/>
        </p:nvCxnSpPr>
        <p:spPr>
          <a:xfrm>
            <a:off x="2842054" y="6290362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3B730F-9429-4487-B533-FAB2316E004B}"/>
              </a:ext>
            </a:extLst>
          </p:cNvPr>
          <p:cNvSpPr txBox="1"/>
          <p:nvPr/>
        </p:nvSpPr>
        <p:spPr>
          <a:xfrm>
            <a:off x="2767912" y="6335553"/>
            <a:ext cx="4609071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Churros with Chocolate Dip and Dulce de Leche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Iced Tea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Water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$34.00 per person*</a:t>
            </a: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(Minimum of 25 people to order)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5F1FF6-9D3B-4DD0-A4F5-41ED4D84BE88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</p:spTree>
    <p:extLst>
      <p:ext uri="{BB962C8B-B14F-4D97-AF65-F5344CB8AC3E}">
        <p14:creationId xmlns:p14="http://schemas.microsoft.com/office/powerpoint/2010/main" val="279340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C068C-716A-4B78-92C3-F425D14B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619632" cy="10053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869D6-CC54-40A9-8C99-9B46681BEAAF}"/>
              </a:ext>
            </a:extLst>
          </p:cNvPr>
          <p:cNvSpPr/>
          <p:nvPr/>
        </p:nvSpPr>
        <p:spPr>
          <a:xfrm>
            <a:off x="2842054" y="364085"/>
            <a:ext cx="4534930" cy="461719"/>
          </a:xfrm>
          <a:prstGeom prst="rect">
            <a:avLst/>
          </a:prstGeom>
          <a:noFill/>
          <a:ln w="28575">
            <a:solidFill>
              <a:srgbClr val="3DB4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E634C-E161-4988-9BE9-6FE4287E1371}"/>
              </a:ext>
            </a:extLst>
          </p:cNvPr>
          <p:cNvSpPr/>
          <p:nvPr/>
        </p:nvSpPr>
        <p:spPr>
          <a:xfrm>
            <a:off x="2842054" y="953547"/>
            <a:ext cx="4534929" cy="849436"/>
          </a:xfrm>
          <a:prstGeom prst="rect">
            <a:avLst/>
          </a:prstGeom>
          <a:solidFill>
            <a:srgbClr val="3B7596"/>
          </a:solidFill>
          <a:ln>
            <a:solidFill>
              <a:srgbClr val="3B7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1F786-F6DE-419A-BDD3-D1C4689C457C}"/>
              </a:ext>
            </a:extLst>
          </p:cNvPr>
          <p:cNvSpPr txBox="1"/>
          <p:nvPr/>
        </p:nvSpPr>
        <p:spPr>
          <a:xfrm>
            <a:off x="2767913" y="1930726"/>
            <a:ext cx="46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S A L A D 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1ED350-6BAA-41F9-9B23-EC422D67DE26}"/>
              </a:ext>
            </a:extLst>
          </p:cNvPr>
          <p:cNvCxnSpPr/>
          <p:nvPr/>
        </p:nvCxnSpPr>
        <p:spPr>
          <a:xfrm>
            <a:off x="2842054" y="2330836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F95949-D7C3-4B6E-B4C2-AD73968602E8}"/>
              </a:ext>
            </a:extLst>
          </p:cNvPr>
          <p:cNvSpPr txBox="1"/>
          <p:nvPr/>
        </p:nvSpPr>
        <p:spPr>
          <a:xfrm>
            <a:off x="2767912" y="2376027"/>
            <a:ext cx="4715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Garden Greens with Tomato, Cucumber, Carrots and Ranch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 Fruit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Grilled Vegetable Salad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Tomato, Onion and Cucumber Salad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45A26-985E-4D4A-A4A5-8C92EC715E3C}"/>
              </a:ext>
            </a:extLst>
          </p:cNvPr>
          <p:cNvSpPr txBox="1"/>
          <p:nvPr/>
        </p:nvSpPr>
        <p:spPr>
          <a:xfrm>
            <a:off x="2767913" y="3349860"/>
            <a:ext cx="449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E N T R É E 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28B5D0-A62C-4155-BEBA-0AE5D32A2DF0}"/>
              </a:ext>
            </a:extLst>
          </p:cNvPr>
          <p:cNvCxnSpPr/>
          <p:nvPr/>
        </p:nvCxnSpPr>
        <p:spPr>
          <a:xfrm>
            <a:off x="2842054" y="3749970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378A6A-54E8-43A9-97EF-6F9E002EC700}"/>
              </a:ext>
            </a:extLst>
          </p:cNvPr>
          <p:cNvSpPr txBox="1"/>
          <p:nvPr/>
        </p:nvSpPr>
        <p:spPr>
          <a:xfrm>
            <a:off x="2767912" y="3795161"/>
            <a:ext cx="4609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Grilled Chicken Breast with Mango Sauce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Roast Pork Loin with Marsala Wine Sauce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Steak Strips in Chimichurri Sauce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F85805-1633-4DB9-BD22-43A682767859}"/>
              </a:ext>
            </a:extLst>
          </p:cNvPr>
          <p:cNvSpPr txBox="1"/>
          <p:nvPr/>
        </p:nvSpPr>
        <p:spPr>
          <a:xfrm>
            <a:off x="2897658" y="1178233"/>
            <a:ext cx="4423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F L O R I D A Y S   L U N C H   B U F F E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44E2C-DBB1-4938-BAC0-F20CFBC987ED}"/>
              </a:ext>
            </a:extLst>
          </p:cNvPr>
          <p:cNvSpPr txBox="1"/>
          <p:nvPr/>
        </p:nvSpPr>
        <p:spPr>
          <a:xfrm>
            <a:off x="2767912" y="4623606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S I D E 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68D2E-A944-455B-BAF9-8CCEDFF045EC}"/>
              </a:ext>
            </a:extLst>
          </p:cNvPr>
          <p:cNvCxnSpPr/>
          <p:nvPr/>
        </p:nvCxnSpPr>
        <p:spPr>
          <a:xfrm>
            <a:off x="2842054" y="5023716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4A171D-D7E9-4790-9724-EC088668D905}"/>
              </a:ext>
            </a:extLst>
          </p:cNvPr>
          <p:cNvSpPr txBox="1"/>
          <p:nvPr/>
        </p:nvSpPr>
        <p:spPr>
          <a:xfrm>
            <a:off x="2767912" y="5068907"/>
            <a:ext cx="4609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Choice of two:</a:t>
            </a:r>
            <a:endParaRPr lang="en-US" sz="12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Garlic Mashed Potatoes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Yellow Rice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Rotini Pasta tossed in Olive Oil and Herbs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Warm Rolls and Butter Included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3AFD1-8AF5-4209-BC1A-FB7DD987908C}"/>
              </a:ext>
            </a:extLst>
          </p:cNvPr>
          <p:cNvSpPr txBox="1"/>
          <p:nvPr/>
        </p:nvSpPr>
        <p:spPr>
          <a:xfrm>
            <a:off x="2767912" y="6061050"/>
            <a:ext cx="451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B7596"/>
                </a:solidFill>
                <a:latin typeface="Century Gothic" panose="020B0502020202020204" pitchFamily="34" charset="0"/>
              </a:rPr>
              <a:t>D R I N K S  A N D  D E S S E R 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54F366-1DE7-46CF-9FA9-FB6A1C952399}"/>
              </a:ext>
            </a:extLst>
          </p:cNvPr>
          <p:cNvCxnSpPr/>
          <p:nvPr/>
        </p:nvCxnSpPr>
        <p:spPr>
          <a:xfrm>
            <a:off x="2842054" y="6461160"/>
            <a:ext cx="4534930" cy="0"/>
          </a:xfrm>
          <a:prstGeom prst="line">
            <a:avLst/>
          </a:prstGeom>
          <a:ln w="19050">
            <a:solidFill>
              <a:srgbClr val="3D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3B730F-9429-4487-B533-FAB2316E004B}"/>
              </a:ext>
            </a:extLst>
          </p:cNvPr>
          <p:cNvSpPr txBox="1"/>
          <p:nvPr/>
        </p:nvSpPr>
        <p:spPr>
          <a:xfrm>
            <a:off x="2767912" y="6506351"/>
            <a:ext cx="460907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Chef Selection of Assorted Cakes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Iced Tea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Water</a:t>
            </a:r>
          </a:p>
          <a:p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Freshly Brewed Starbucks Coffee</a:t>
            </a:r>
          </a:p>
          <a:p>
            <a:endParaRPr lang="en-US" sz="500" dirty="0">
              <a:solidFill>
                <a:srgbClr val="3B7596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$36.00 per person*</a:t>
            </a:r>
          </a:p>
          <a:p>
            <a:pPr algn="r"/>
            <a:r>
              <a:rPr lang="en-US" sz="1200" b="1" dirty="0">
                <a:solidFill>
                  <a:srgbClr val="3B7596"/>
                </a:solidFill>
                <a:latin typeface="Century Gothic" panose="020B0502020202020204" pitchFamily="34" charset="0"/>
              </a:rPr>
              <a:t>(Minimum of 25 people to order)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F35AA7-567C-4C1E-BE70-25C4C8EA0B61}"/>
              </a:ext>
            </a:extLst>
          </p:cNvPr>
          <p:cNvSpPr txBox="1"/>
          <p:nvPr/>
        </p:nvSpPr>
        <p:spPr>
          <a:xfrm>
            <a:off x="2619632" y="9591025"/>
            <a:ext cx="515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B7596"/>
                </a:solidFill>
                <a:latin typeface="Century Gothic" panose="020B0502020202020204" pitchFamily="34" charset="0"/>
              </a:rPr>
              <a:t>*All prices listed are subject to 22% Taxable Service Charge and 6.5% Sales Tax.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D694E7-C97C-4465-9825-4F9F1C96AD69}"/>
              </a:ext>
            </a:extLst>
          </p:cNvPr>
          <p:cNvSpPr txBox="1"/>
          <p:nvPr/>
        </p:nvSpPr>
        <p:spPr>
          <a:xfrm>
            <a:off x="2940908" y="460696"/>
            <a:ext cx="433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B7596"/>
                </a:solidFill>
                <a:latin typeface="Century Gothic" panose="020B0502020202020204" pitchFamily="34" charset="0"/>
              </a:rPr>
              <a:t>F L O R I D A Y S   R E S O R T   C A T E R I N G   M E N U </a:t>
            </a:r>
          </a:p>
        </p:txBody>
      </p:sp>
    </p:spTree>
    <p:extLst>
      <p:ext uri="{BB962C8B-B14F-4D97-AF65-F5344CB8AC3E}">
        <p14:creationId xmlns:p14="http://schemas.microsoft.com/office/powerpoint/2010/main" val="103503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961A3554300348938E6623183A8402" ma:contentTypeVersion="11" ma:contentTypeDescription="Create a new document." ma:contentTypeScope="" ma:versionID="70765b50817dc789c45e5218b7e4df91">
  <xsd:schema xmlns:xsd="http://www.w3.org/2001/XMLSchema" xmlns:xs="http://www.w3.org/2001/XMLSchema" xmlns:p="http://schemas.microsoft.com/office/2006/metadata/properties" xmlns:ns2="47f06ffa-de28-43e1-adb8-20dc806fc128" targetNamespace="http://schemas.microsoft.com/office/2006/metadata/properties" ma:root="true" ma:fieldsID="7de36b6f2c3650bf7dcc46f3e678ecff" ns2:_="">
    <xsd:import namespace="47f06ffa-de28-43e1-adb8-20dc806fc1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06ffa-de28-43e1-adb8-20dc806fc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C3DC22-4552-4D5E-AE96-48C64BFE1D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4A6810-B7ED-4B68-8628-A47E4A8047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f06ffa-de28-43e1-adb8-20dc806fc1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0C313C-EDB9-4A1F-96BE-374E383D4036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47f06ffa-de28-43e1-adb8-20dc806fc12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1638</TotalTime>
  <Words>3556</Words>
  <Application>Microsoft Office PowerPoint</Application>
  <PresentationFormat>Custom</PresentationFormat>
  <Paragraphs>589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Ennis</dc:creator>
  <cp:lastModifiedBy>Andrea Flenik</cp:lastModifiedBy>
  <cp:revision>46</cp:revision>
  <cp:lastPrinted>2022-10-04T16:00:42Z</cp:lastPrinted>
  <dcterms:created xsi:type="dcterms:W3CDTF">2022-01-11T21:49:37Z</dcterms:created>
  <dcterms:modified xsi:type="dcterms:W3CDTF">2023-04-06T19:10:18Z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0x01010098961A3554300348938E6623183A8402</vt:lpwstr>
  </property>
</Properties>
</file>