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256" r:id="rId2"/>
    <p:sldId id="260" r:id="rId3"/>
    <p:sldId id="302" r:id="rId4"/>
    <p:sldId id="303" r:id="rId5"/>
    <p:sldId id="271" r:id="rId6"/>
    <p:sldId id="282" r:id="rId7"/>
    <p:sldId id="283" r:id="rId8"/>
    <p:sldId id="284" r:id="rId9"/>
    <p:sldId id="305" r:id="rId10"/>
    <p:sldId id="287" r:id="rId11"/>
    <p:sldId id="285" r:id="rId12"/>
    <p:sldId id="304" r:id="rId13"/>
    <p:sldId id="286" r:id="rId14"/>
    <p:sldId id="288" r:id="rId15"/>
    <p:sldId id="279" r:id="rId16"/>
    <p:sldId id="289" r:id="rId17"/>
    <p:sldId id="290" r:id="rId18"/>
    <p:sldId id="298" r:id="rId19"/>
    <p:sldId id="299" r:id="rId20"/>
    <p:sldId id="291" r:id="rId21"/>
    <p:sldId id="300" r:id="rId22"/>
    <p:sldId id="301" r:id="rId23"/>
  </p:sldIdLst>
  <p:sldSz cx="7772400" cy="10058400"/>
  <p:notesSz cx="7010400" cy="9296400"/>
  <p:embeddedFontLst>
    <p:embeddedFont>
      <p:font typeface="Abadi MT Condensed" panose="020B0604020202020204" charset="0"/>
      <p:regular r:id="rId26"/>
    </p:embeddedFont>
    <p:embeddedFont>
      <p:font typeface="Calibri" panose="020F0502020204030204" pitchFamily="34" charset="0"/>
      <p:regular r:id="rId27"/>
      <p:bold r:id="rId28"/>
      <p:italic r:id="rId29"/>
      <p:boldItalic r:id="rId30"/>
    </p:embeddedFont>
    <p:embeddedFont>
      <p:font typeface="Tahoma" panose="020B0604030504040204" pitchFamily="34" charset="0"/>
      <p:regular r:id="rId31"/>
      <p:bold r:id="rId32"/>
    </p:embeddedFont>
  </p:embeddedFontLst>
  <p:defaultTextStyle>
    <a:defPPr>
      <a:defRPr lang="en-US"/>
    </a:defPPr>
    <a:lvl1pPr algn="l" rtl="0" fontAlgn="base">
      <a:spcBef>
        <a:spcPct val="0"/>
      </a:spcBef>
      <a:spcAft>
        <a:spcPct val="0"/>
      </a:spcAft>
      <a:defRPr sz="2000" kern="1200" baseline="-25000">
        <a:solidFill>
          <a:schemeClr val="tx1"/>
        </a:solidFill>
        <a:latin typeface="Arial" charset="0"/>
        <a:ea typeface="+mn-ea"/>
        <a:cs typeface="+mn-cs"/>
      </a:defRPr>
    </a:lvl1pPr>
    <a:lvl2pPr marL="481889" algn="l" rtl="0" fontAlgn="base">
      <a:spcBef>
        <a:spcPct val="0"/>
      </a:spcBef>
      <a:spcAft>
        <a:spcPct val="0"/>
      </a:spcAft>
      <a:defRPr sz="2000" kern="1200" baseline="-25000">
        <a:solidFill>
          <a:schemeClr val="tx1"/>
        </a:solidFill>
        <a:latin typeface="Arial" charset="0"/>
        <a:ea typeface="+mn-ea"/>
        <a:cs typeface="+mn-cs"/>
      </a:defRPr>
    </a:lvl2pPr>
    <a:lvl3pPr marL="963778" algn="l" rtl="0" fontAlgn="base">
      <a:spcBef>
        <a:spcPct val="0"/>
      </a:spcBef>
      <a:spcAft>
        <a:spcPct val="0"/>
      </a:spcAft>
      <a:defRPr sz="2000" kern="1200" baseline="-25000">
        <a:solidFill>
          <a:schemeClr val="tx1"/>
        </a:solidFill>
        <a:latin typeface="Arial" charset="0"/>
        <a:ea typeface="+mn-ea"/>
        <a:cs typeface="+mn-cs"/>
      </a:defRPr>
    </a:lvl3pPr>
    <a:lvl4pPr marL="1445666" algn="l" rtl="0" fontAlgn="base">
      <a:spcBef>
        <a:spcPct val="0"/>
      </a:spcBef>
      <a:spcAft>
        <a:spcPct val="0"/>
      </a:spcAft>
      <a:defRPr sz="2000" kern="1200" baseline="-25000">
        <a:solidFill>
          <a:schemeClr val="tx1"/>
        </a:solidFill>
        <a:latin typeface="Arial" charset="0"/>
        <a:ea typeface="+mn-ea"/>
        <a:cs typeface="+mn-cs"/>
      </a:defRPr>
    </a:lvl4pPr>
    <a:lvl5pPr marL="1927555" algn="l" rtl="0" fontAlgn="base">
      <a:spcBef>
        <a:spcPct val="0"/>
      </a:spcBef>
      <a:spcAft>
        <a:spcPct val="0"/>
      </a:spcAft>
      <a:defRPr sz="2000" kern="1200" baseline="-25000">
        <a:solidFill>
          <a:schemeClr val="tx1"/>
        </a:solidFill>
        <a:latin typeface="Arial" charset="0"/>
        <a:ea typeface="+mn-ea"/>
        <a:cs typeface="+mn-cs"/>
      </a:defRPr>
    </a:lvl5pPr>
    <a:lvl6pPr marL="2409444" algn="l" defTabSz="963778" rtl="0" eaLnBrk="1" latinLnBrk="0" hangingPunct="1">
      <a:defRPr sz="2000" kern="1200" baseline="-25000">
        <a:solidFill>
          <a:schemeClr val="tx1"/>
        </a:solidFill>
        <a:latin typeface="Arial" charset="0"/>
        <a:ea typeface="+mn-ea"/>
        <a:cs typeface="+mn-cs"/>
      </a:defRPr>
    </a:lvl6pPr>
    <a:lvl7pPr marL="2891333" algn="l" defTabSz="963778" rtl="0" eaLnBrk="1" latinLnBrk="0" hangingPunct="1">
      <a:defRPr sz="2000" kern="1200" baseline="-25000">
        <a:solidFill>
          <a:schemeClr val="tx1"/>
        </a:solidFill>
        <a:latin typeface="Arial" charset="0"/>
        <a:ea typeface="+mn-ea"/>
        <a:cs typeface="+mn-cs"/>
      </a:defRPr>
    </a:lvl7pPr>
    <a:lvl8pPr marL="3373222" algn="l" defTabSz="963778" rtl="0" eaLnBrk="1" latinLnBrk="0" hangingPunct="1">
      <a:defRPr sz="2000" kern="1200" baseline="-25000">
        <a:solidFill>
          <a:schemeClr val="tx1"/>
        </a:solidFill>
        <a:latin typeface="Arial" charset="0"/>
        <a:ea typeface="+mn-ea"/>
        <a:cs typeface="+mn-cs"/>
      </a:defRPr>
    </a:lvl8pPr>
    <a:lvl9pPr marL="3855110" algn="l" defTabSz="963778" rtl="0" eaLnBrk="1" latinLnBrk="0" hangingPunct="1">
      <a:defRPr sz="2000" kern="1200" baseline="-250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6655E26-5593-4E09-B0E5-DDE26455E252}">
          <p14:sldIdLst>
            <p14:sldId id="256"/>
            <p14:sldId id="260"/>
            <p14:sldId id="302"/>
            <p14:sldId id="303"/>
            <p14:sldId id="271"/>
            <p14:sldId id="282"/>
            <p14:sldId id="283"/>
            <p14:sldId id="284"/>
            <p14:sldId id="305"/>
            <p14:sldId id="287"/>
            <p14:sldId id="285"/>
            <p14:sldId id="304"/>
            <p14:sldId id="286"/>
            <p14:sldId id="288"/>
            <p14:sldId id="279"/>
          </p14:sldIdLst>
        </p14:section>
        <p14:section name="Untitled Section" id="{30F26ED8-CDD5-4C0D-B56D-344DA68508EE}">
          <p14:sldIdLst>
            <p14:sldId id="289"/>
            <p14:sldId id="290"/>
            <p14:sldId id="298"/>
            <p14:sldId id="299"/>
            <p14:sldId id="291"/>
            <p14:sldId id="300"/>
            <p14:sldId id="301"/>
          </p14:sldIdLst>
        </p14:section>
      </p14:sectionLst>
    </p:ext>
    <p:ext uri="{EFAFB233-063F-42B5-8137-9DF3F51BA10A}">
      <p15:sldGuideLst xmlns:p15="http://schemas.microsoft.com/office/powerpoint/2012/main">
        <p15:guide id="1" orient="horz" pos="3168">
          <p15:clr>
            <a:srgbClr val="A4A3A4"/>
          </p15:clr>
        </p15:guide>
        <p15:guide id="2" pos="2448">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1200"/>
    <a:srgbClr val="5B2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8" autoAdjust="0"/>
    <p:restoredTop sz="94684"/>
  </p:normalViewPr>
  <p:slideViewPr>
    <p:cSldViewPr>
      <p:cViewPr varScale="1">
        <p:scale>
          <a:sx n="74" d="100"/>
          <a:sy n="74" d="100"/>
        </p:scale>
        <p:origin x="3024" y="66"/>
      </p:cViewPr>
      <p:guideLst>
        <p:guide orient="horz" pos="3168"/>
        <p:guide pos="2448"/>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586" y="-84"/>
      </p:cViewPr>
      <p:guideLst>
        <p:guide orient="horz" pos="2949"/>
        <p:guide pos="2229"/>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39EC6D32-3F1C-4CCA-A2D8-AB01EE4A5373}" type="datetimeFigureOut">
              <a:rPr lang="en-US" smtClean="0"/>
              <a:pPr/>
              <a:t>1/4/2025</a:t>
            </a:fld>
            <a:endParaRPr lang="en-US"/>
          </a:p>
        </p:txBody>
      </p:sp>
      <p:sp>
        <p:nvSpPr>
          <p:cNvPr id="4" name="Footer Placeholder 3"/>
          <p:cNvSpPr>
            <a:spLocks noGrp="1"/>
          </p:cNvSpPr>
          <p:nvPr>
            <p:ph type="ftr" sz="quarter" idx="2"/>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66" tIns="46583" rIns="93166" bIns="46583" rtlCol="0" anchor="b"/>
          <a:lstStyle>
            <a:lvl1pPr algn="r">
              <a:defRPr sz="1200"/>
            </a:lvl1pPr>
          </a:lstStyle>
          <a:p>
            <a:fld id="{125F62A5-5D9C-4F80-9DE1-F2126C6325D3}" type="slidenum">
              <a:rPr lang="en-US" smtClean="0"/>
              <a:pPr/>
              <a:t>‹#›</a:t>
            </a:fld>
            <a:endParaRPr lang="en-US"/>
          </a:p>
        </p:txBody>
      </p:sp>
    </p:spTree>
    <p:extLst>
      <p:ext uri="{BB962C8B-B14F-4D97-AF65-F5344CB8AC3E}">
        <p14:creationId xmlns:p14="http://schemas.microsoft.com/office/powerpoint/2010/main" val="796778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A7A4C89D-B21D-4F0C-9F6F-1BC920018762}" type="datetimeFigureOut">
              <a:rPr lang="en-US" smtClean="0"/>
              <a:pPr/>
              <a:t>1/4/2025</a:t>
            </a:fld>
            <a:endParaRPr lang="en-US"/>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622179E9-94C8-4809-B04B-40361BCDFA72}" type="slidenum">
              <a:rPr lang="en-US" smtClean="0"/>
              <a:pPr/>
              <a:t>‹#›</a:t>
            </a:fld>
            <a:endParaRPr lang="en-US"/>
          </a:p>
        </p:txBody>
      </p:sp>
    </p:spTree>
    <p:extLst>
      <p:ext uri="{BB962C8B-B14F-4D97-AF65-F5344CB8AC3E}">
        <p14:creationId xmlns:p14="http://schemas.microsoft.com/office/powerpoint/2010/main" val="1271147636"/>
      </p:ext>
    </p:extLst>
  </p:cSld>
  <p:clrMap bg1="lt1" tx1="dk1" bg2="lt2" tx2="dk2" accent1="accent1" accent2="accent2" accent3="accent3" accent4="accent4" accent5="accent5" accent6="accent6" hlink="hlink" folHlink="folHlink"/>
  <p:notesStyle>
    <a:lvl1pPr marL="0" algn="l" defTabSz="963778" rtl="0" eaLnBrk="1" latinLnBrk="0" hangingPunct="1">
      <a:defRPr sz="1300" kern="1200">
        <a:solidFill>
          <a:schemeClr val="tx1"/>
        </a:solidFill>
        <a:latin typeface="+mn-lt"/>
        <a:ea typeface="+mn-ea"/>
        <a:cs typeface="+mn-cs"/>
      </a:defRPr>
    </a:lvl1pPr>
    <a:lvl2pPr marL="481889" algn="l" defTabSz="963778" rtl="0" eaLnBrk="1" latinLnBrk="0" hangingPunct="1">
      <a:defRPr sz="1300" kern="1200">
        <a:solidFill>
          <a:schemeClr val="tx1"/>
        </a:solidFill>
        <a:latin typeface="+mn-lt"/>
        <a:ea typeface="+mn-ea"/>
        <a:cs typeface="+mn-cs"/>
      </a:defRPr>
    </a:lvl2pPr>
    <a:lvl3pPr marL="963778" algn="l" defTabSz="963778" rtl="0" eaLnBrk="1" latinLnBrk="0" hangingPunct="1">
      <a:defRPr sz="1300" kern="1200">
        <a:solidFill>
          <a:schemeClr val="tx1"/>
        </a:solidFill>
        <a:latin typeface="+mn-lt"/>
        <a:ea typeface="+mn-ea"/>
        <a:cs typeface="+mn-cs"/>
      </a:defRPr>
    </a:lvl3pPr>
    <a:lvl4pPr marL="1445666" algn="l" defTabSz="963778" rtl="0" eaLnBrk="1" latinLnBrk="0" hangingPunct="1">
      <a:defRPr sz="1300" kern="1200">
        <a:solidFill>
          <a:schemeClr val="tx1"/>
        </a:solidFill>
        <a:latin typeface="+mn-lt"/>
        <a:ea typeface="+mn-ea"/>
        <a:cs typeface="+mn-cs"/>
      </a:defRPr>
    </a:lvl4pPr>
    <a:lvl5pPr marL="1927555" algn="l" defTabSz="963778" rtl="0" eaLnBrk="1" latinLnBrk="0" hangingPunct="1">
      <a:defRPr sz="1300" kern="1200">
        <a:solidFill>
          <a:schemeClr val="tx1"/>
        </a:solidFill>
        <a:latin typeface="+mn-lt"/>
        <a:ea typeface="+mn-ea"/>
        <a:cs typeface="+mn-cs"/>
      </a:defRPr>
    </a:lvl5pPr>
    <a:lvl6pPr marL="2409444" algn="l" defTabSz="963778" rtl="0" eaLnBrk="1" latinLnBrk="0" hangingPunct="1">
      <a:defRPr sz="1300" kern="1200">
        <a:solidFill>
          <a:schemeClr val="tx1"/>
        </a:solidFill>
        <a:latin typeface="+mn-lt"/>
        <a:ea typeface="+mn-ea"/>
        <a:cs typeface="+mn-cs"/>
      </a:defRPr>
    </a:lvl6pPr>
    <a:lvl7pPr marL="2891333" algn="l" defTabSz="963778" rtl="0" eaLnBrk="1" latinLnBrk="0" hangingPunct="1">
      <a:defRPr sz="1300" kern="1200">
        <a:solidFill>
          <a:schemeClr val="tx1"/>
        </a:solidFill>
        <a:latin typeface="+mn-lt"/>
        <a:ea typeface="+mn-ea"/>
        <a:cs typeface="+mn-cs"/>
      </a:defRPr>
    </a:lvl7pPr>
    <a:lvl8pPr marL="3373222" algn="l" defTabSz="963778" rtl="0" eaLnBrk="1" latinLnBrk="0" hangingPunct="1">
      <a:defRPr sz="1300" kern="1200">
        <a:solidFill>
          <a:schemeClr val="tx1"/>
        </a:solidFill>
        <a:latin typeface="+mn-lt"/>
        <a:ea typeface="+mn-ea"/>
        <a:cs typeface="+mn-cs"/>
      </a:defRPr>
    </a:lvl8pPr>
    <a:lvl9pPr marL="3855110" algn="l" defTabSz="96377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179E9-94C8-4809-B04B-40361BCDFA72}" type="slidenum">
              <a:rPr lang="en-US" smtClean="0"/>
              <a:pPr/>
              <a:t>2</a:t>
            </a:fld>
            <a:endParaRPr lang="en-US" dirty="0"/>
          </a:p>
        </p:txBody>
      </p:sp>
    </p:spTree>
    <p:extLst>
      <p:ext uri="{BB962C8B-B14F-4D97-AF65-F5344CB8AC3E}">
        <p14:creationId xmlns:p14="http://schemas.microsoft.com/office/powerpoint/2010/main" val="683611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Straight Right Picture">
    <p:spTree>
      <p:nvGrpSpPr>
        <p:cNvPr id="1" name=""/>
        <p:cNvGrpSpPr/>
        <p:nvPr/>
      </p:nvGrpSpPr>
      <p:grpSpPr>
        <a:xfrm>
          <a:off x="0" y="0"/>
          <a:ext cx="0" cy="0"/>
          <a:chOff x="0" y="0"/>
          <a:chExt cx="0" cy="0"/>
        </a:xfrm>
      </p:grpSpPr>
      <p:sp>
        <p:nvSpPr>
          <p:cNvPr id="21" name="Text Placeholder 16"/>
          <p:cNvSpPr>
            <a:spLocks noGrp="1"/>
          </p:cNvSpPr>
          <p:nvPr>
            <p:ph type="body" sz="quarter" idx="14" hasCustomPrompt="1"/>
          </p:nvPr>
        </p:nvSpPr>
        <p:spPr>
          <a:xfrm>
            <a:off x="485775" y="584200"/>
            <a:ext cx="3967163" cy="558800"/>
          </a:xfrm>
          <a:prstGeom prst="rect">
            <a:avLst/>
          </a:prstGeom>
        </p:spPr>
        <p:txBody>
          <a:bodyPr lIns="96378" tIns="48189" rIns="96378" bIns="48189"/>
          <a:lstStyle>
            <a:lvl1pPr>
              <a:buNone/>
              <a:defRPr sz="2800" cap="all" spc="559" baseline="0">
                <a:solidFill>
                  <a:srgbClr val="6F1200"/>
                </a:solidFill>
                <a:latin typeface="Abadi MT Condensed" pitchFamily="34" charset="0"/>
              </a:defRPr>
            </a:lvl1pPr>
            <a:lvl2pPr>
              <a:defRPr sz="3400">
                <a:solidFill>
                  <a:srgbClr val="6F1200"/>
                </a:solidFill>
                <a:latin typeface="Abadi MT Condensed" pitchFamily="34" charset="0"/>
              </a:defRPr>
            </a:lvl2pPr>
            <a:lvl3pPr>
              <a:defRPr sz="3400">
                <a:solidFill>
                  <a:srgbClr val="6F1200"/>
                </a:solidFill>
                <a:latin typeface="Abadi MT Condensed" pitchFamily="34" charset="0"/>
              </a:defRPr>
            </a:lvl3pPr>
            <a:lvl4pPr>
              <a:defRPr sz="3400">
                <a:solidFill>
                  <a:srgbClr val="6F1200"/>
                </a:solidFill>
                <a:latin typeface="Abadi MT Condensed" pitchFamily="34" charset="0"/>
              </a:defRPr>
            </a:lvl4pPr>
            <a:lvl5pPr>
              <a:defRPr sz="3400">
                <a:solidFill>
                  <a:srgbClr val="6F1200"/>
                </a:solidFill>
                <a:latin typeface="Abadi MT Condensed" pitchFamily="34" charset="0"/>
              </a:defRPr>
            </a:lvl5pPr>
          </a:lstStyle>
          <a:p>
            <a:pPr lvl="0"/>
            <a:r>
              <a:rPr lang="en-US" dirty="0" err="1"/>
              <a:t>HEAdline</a:t>
            </a:r>
            <a:r>
              <a:rPr lang="en-US" dirty="0"/>
              <a:t> HERE</a:t>
            </a:r>
          </a:p>
        </p:txBody>
      </p:sp>
      <p:sp>
        <p:nvSpPr>
          <p:cNvPr id="11" name="Picture Placeholder 12"/>
          <p:cNvSpPr>
            <a:spLocks noGrp="1"/>
          </p:cNvSpPr>
          <p:nvPr>
            <p:ph type="pic" sz="quarter" idx="16" hasCustomPrompt="1"/>
          </p:nvPr>
        </p:nvSpPr>
        <p:spPr>
          <a:xfrm>
            <a:off x="4038600" y="2133600"/>
            <a:ext cx="3200400" cy="5486400"/>
          </a:xfrm>
          <a:prstGeom prst="rect">
            <a:avLst/>
          </a:prstGeom>
        </p:spPr>
        <p:txBody>
          <a:bodyPr/>
          <a:lstStyle>
            <a:lvl1pPr>
              <a:buNone/>
              <a:defRPr sz="1200" baseline="0"/>
            </a:lvl1pPr>
          </a:lstStyle>
          <a:p>
            <a:r>
              <a:rPr lang="en-US" dirty="0"/>
              <a:t>Click icon to insert photo from Folder 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Tilted Right Pictures">
    <p:spTree>
      <p:nvGrpSpPr>
        <p:cNvPr id="1" name=""/>
        <p:cNvGrpSpPr/>
        <p:nvPr/>
      </p:nvGrpSpPr>
      <p:grpSpPr>
        <a:xfrm>
          <a:off x="0" y="0"/>
          <a:ext cx="0" cy="0"/>
          <a:chOff x="0" y="0"/>
          <a:chExt cx="0" cy="0"/>
        </a:xfrm>
      </p:grpSpPr>
      <p:sp>
        <p:nvSpPr>
          <p:cNvPr id="5" name="Text Placeholder 16"/>
          <p:cNvSpPr>
            <a:spLocks noGrp="1"/>
          </p:cNvSpPr>
          <p:nvPr>
            <p:ph type="body" sz="quarter" idx="14" hasCustomPrompt="1"/>
          </p:nvPr>
        </p:nvSpPr>
        <p:spPr>
          <a:xfrm>
            <a:off x="485775" y="584200"/>
            <a:ext cx="3967163" cy="558800"/>
          </a:xfrm>
          <a:prstGeom prst="rect">
            <a:avLst/>
          </a:prstGeom>
        </p:spPr>
        <p:txBody>
          <a:bodyPr lIns="96378" tIns="48189" rIns="96378" bIns="48189"/>
          <a:lstStyle>
            <a:lvl1pPr>
              <a:buNone/>
              <a:defRPr sz="2800" cap="all" spc="559" baseline="0">
                <a:solidFill>
                  <a:srgbClr val="6F1200"/>
                </a:solidFill>
                <a:latin typeface="Abadi MT Condensed" pitchFamily="34" charset="0"/>
              </a:defRPr>
            </a:lvl1pPr>
            <a:lvl2pPr>
              <a:defRPr sz="3400">
                <a:solidFill>
                  <a:srgbClr val="6F1200"/>
                </a:solidFill>
                <a:latin typeface="Abadi MT Condensed" pitchFamily="34" charset="0"/>
              </a:defRPr>
            </a:lvl2pPr>
            <a:lvl3pPr>
              <a:defRPr sz="3400">
                <a:solidFill>
                  <a:srgbClr val="6F1200"/>
                </a:solidFill>
                <a:latin typeface="Abadi MT Condensed" pitchFamily="34" charset="0"/>
              </a:defRPr>
            </a:lvl3pPr>
            <a:lvl4pPr>
              <a:defRPr sz="3400">
                <a:solidFill>
                  <a:srgbClr val="6F1200"/>
                </a:solidFill>
                <a:latin typeface="Abadi MT Condensed" pitchFamily="34" charset="0"/>
              </a:defRPr>
            </a:lvl4pPr>
            <a:lvl5pPr>
              <a:defRPr sz="3400">
                <a:solidFill>
                  <a:srgbClr val="6F1200"/>
                </a:solidFill>
                <a:latin typeface="Abadi MT Condensed" pitchFamily="34" charset="0"/>
              </a:defRPr>
            </a:lvl5pPr>
          </a:lstStyle>
          <a:p>
            <a:pPr lvl="0"/>
            <a:r>
              <a:rPr lang="en-US" dirty="0" err="1"/>
              <a:t>HEAdline</a:t>
            </a:r>
            <a:r>
              <a:rPr lang="en-US" dirty="0"/>
              <a:t> HERE</a:t>
            </a:r>
          </a:p>
        </p:txBody>
      </p:sp>
      <p:sp>
        <p:nvSpPr>
          <p:cNvPr id="8" name="Picture Placeholder 8"/>
          <p:cNvSpPr>
            <a:spLocks noGrp="1"/>
          </p:cNvSpPr>
          <p:nvPr>
            <p:ph type="pic" sz="quarter" idx="15" hasCustomPrompt="1"/>
          </p:nvPr>
        </p:nvSpPr>
        <p:spPr>
          <a:xfrm rot="120000">
            <a:off x="4038600" y="2130552"/>
            <a:ext cx="3200400" cy="2794000"/>
          </a:xfrm>
          <a:prstGeom prst="rect">
            <a:avLst/>
          </a:prstGeom>
        </p:spPr>
        <p:txBody>
          <a:bodyPr lIns="96378" tIns="48189" rIns="96378" bIns="48189"/>
          <a:lstStyle>
            <a:lvl1pPr>
              <a:buNone/>
              <a:defRPr sz="1200"/>
            </a:lvl1pPr>
          </a:lstStyle>
          <a:p>
            <a:r>
              <a:rPr lang="en-US" dirty="0"/>
              <a:t>Click icon to insert photo from Folder B</a:t>
            </a:r>
          </a:p>
        </p:txBody>
      </p:sp>
      <p:sp>
        <p:nvSpPr>
          <p:cNvPr id="9" name="Picture Placeholder 8"/>
          <p:cNvSpPr>
            <a:spLocks noGrp="1"/>
          </p:cNvSpPr>
          <p:nvPr>
            <p:ph type="pic" sz="quarter" idx="16" hasCustomPrompt="1"/>
          </p:nvPr>
        </p:nvSpPr>
        <p:spPr>
          <a:xfrm rot="120000">
            <a:off x="3933980" y="5181600"/>
            <a:ext cx="3200400" cy="2794000"/>
          </a:xfrm>
          <a:prstGeom prst="rect">
            <a:avLst/>
          </a:prstGeom>
        </p:spPr>
        <p:txBody>
          <a:bodyPr lIns="96378" tIns="48189" rIns="96378" bIns="48189"/>
          <a:lstStyle>
            <a:lvl1pPr>
              <a:buNone/>
              <a:defRPr sz="1200"/>
            </a:lvl1pPr>
          </a:lstStyle>
          <a:p>
            <a:r>
              <a:rPr lang="en-US" dirty="0"/>
              <a:t>Click icon to insert photo from Folder B</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Straight Left Pictures">
    <p:spTree>
      <p:nvGrpSpPr>
        <p:cNvPr id="1" name=""/>
        <p:cNvGrpSpPr/>
        <p:nvPr/>
      </p:nvGrpSpPr>
      <p:grpSpPr>
        <a:xfrm>
          <a:off x="0" y="0"/>
          <a:ext cx="0" cy="0"/>
          <a:chOff x="0" y="0"/>
          <a:chExt cx="0" cy="0"/>
        </a:xfrm>
      </p:grpSpPr>
      <p:sp>
        <p:nvSpPr>
          <p:cNvPr id="12" name="Picture Placeholder 11"/>
          <p:cNvSpPr>
            <a:spLocks noGrp="1"/>
          </p:cNvSpPr>
          <p:nvPr>
            <p:ph type="pic" sz="quarter" idx="10" hasCustomPrompt="1"/>
          </p:nvPr>
        </p:nvSpPr>
        <p:spPr>
          <a:xfrm>
            <a:off x="504372" y="1905000"/>
            <a:ext cx="3200400" cy="1979386"/>
          </a:xfrm>
          <a:prstGeom prst="rect">
            <a:avLst/>
          </a:prstGeom>
        </p:spPr>
        <p:txBody>
          <a:bodyPr lIns="96378" tIns="48189" rIns="96378" bIns="48189"/>
          <a:lstStyle>
            <a:lvl1pPr>
              <a:buNone/>
              <a:defRPr sz="1200"/>
            </a:lvl1pPr>
          </a:lstStyle>
          <a:p>
            <a:r>
              <a:rPr lang="en-US" dirty="0"/>
              <a:t>Click icon to insert photo from Folder C</a:t>
            </a:r>
          </a:p>
        </p:txBody>
      </p:sp>
      <p:sp>
        <p:nvSpPr>
          <p:cNvPr id="13" name="Picture Placeholder 11"/>
          <p:cNvSpPr>
            <a:spLocks noGrp="1"/>
          </p:cNvSpPr>
          <p:nvPr>
            <p:ph type="pic" sz="quarter" idx="11" hasCustomPrompt="1"/>
          </p:nvPr>
        </p:nvSpPr>
        <p:spPr>
          <a:xfrm>
            <a:off x="504372" y="4115416"/>
            <a:ext cx="3200400" cy="1979386"/>
          </a:xfrm>
          <a:prstGeom prst="rect">
            <a:avLst/>
          </a:prstGeom>
        </p:spPr>
        <p:txBody>
          <a:bodyPr lIns="96378" tIns="48189" rIns="96378" bIns="48189"/>
          <a:lstStyle>
            <a:lvl1pPr>
              <a:buNone/>
              <a:defRPr sz="1200"/>
            </a:lvl1pPr>
          </a:lstStyle>
          <a:p>
            <a:r>
              <a:rPr lang="en-US" dirty="0"/>
              <a:t>Click icon to insert photo from Folder C</a:t>
            </a:r>
          </a:p>
        </p:txBody>
      </p:sp>
      <p:sp>
        <p:nvSpPr>
          <p:cNvPr id="14" name="Picture Placeholder 11"/>
          <p:cNvSpPr>
            <a:spLocks noGrp="1"/>
          </p:cNvSpPr>
          <p:nvPr>
            <p:ph type="pic" sz="quarter" idx="12" hasCustomPrompt="1"/>
          </p:nvPr>
        </p:nvSpPr>
        <p:spPr>
          <a:xfrm>
            <a:off x="504372" y="6318578"/>
            <a:ext cx="3200400" cy="1979386"/>
          </a:xfrm>
          <a:prstGeom prst="rect">
            <a:avLst/>
          </a:prstGeom>
        </p:spPr>
        <p:txBody>
          <a:bodyPr lIns="96378" tIns="48189" rIns="96378" bIns="48189"/>
          <a:lstStyle>
            <a:lvl1pPr>
              <a:buNone/>
              <a:defRPr sz="1200"/>
            </a:lvl1pPr>
          </a:lstStyle>
          <a:p>
            <a:r>
              <a:rPr lang="en-US" dirty="0"/>
              <a:t>Click icon to insert photo from Folder C</a:t>
            </a:r>
          </a:p>
        </p:txBody>
      </p:sp>
      <p:sp>
        <p:nvSpPr>
          <p:cNvPr id="5" name="Text Placeholder 16"/>
          <p:cNvSpPr>
            <a:spLocks noGrp="1"/>
          </p:cNvSpPr>
          <p:nvPr>
            <p:ph type="body" sz="quarter" idx="14" hasCustomPrompt="1"/>
          </p:nvPr>
        </p:nvSpPr>
        <p:spPr>
          <a:xfrm>
            <a:off x="485775" y="584200"/>
            <a:ext cx="3967163" cy="558800"/>
          </a:xfrm>
          <a:prstGeom prst="rect">
            <a:avLst/>
          </a:prstGeom>
        </p:spPr>
        <p:txBody>
          <a:bodyPr lIns="96378" tIns="48189" rIns="96378" bIns="48189"/>
          <a:lstStyle>
            <a:lvl1pPr>
              <a:buNone/>
              <a:defRPr sz="2800" cap="all" spc="559" baseline="0">
                <a:solidFill>
                  <a:srgbClr val="6F1200"/>
                </a:solidFill>
                <a:latin typeface="Abadi MT Condensed" pitchFamily="34" charset="0"/>
              </a:defRPr>
            </a:lvl1pPr>
            <a:lvl2pPr>
              <a:defRPr sz="3400">
                <a:solidFill>
                  <a:srgbClr val="6F1200"/>
                </a:solidFill>
                <a:latin typeface="Abadi MT Condensed" pitchFamily="34" charset="0"/>
              </a:defRPr>
            </a:lvl2pPr>
            <a:lvl3pPr>
              <a:defRPr sz="3400">
                <a:solidFill>
                  <a:srgbClr val="6F1200"/>
                </a:solidFill>
                <a:latin typeface="Abadi MT Condensed" pitchFamily="34" charset="0"/>
              </a:defRPr>
            </a:lvl3pPr>
            <a:lvl4pPr>
              <a:defRPr sz="3400">
                <a:solidFill>
                  <a:srgbClr val="6F1200"/>
                </a:solidFill>
                <a:latin typeface="Abadi MT Condensed" pitchFamily="34" charset="0"/>
              </a:defRPr>
            </a:lvl4pPr>
            <a:lvl5pPr>
              <a:defRPr sz="3400">
                <a:solidFill>
                  <a:srgbClr val="6F1200"/>
                </a:solidFill>
                <a:latin typeface="Abadi MT Condensed" pitchFamily="34" charset="0"/>
              </a:defRPr>
            </a:lvl5pPr>
          </a:lstStyle>
          <a:p>
            <a:pPr lvl="0"/>
            <a:r>
              <a:rPr lang="en-US" dirty="0" err="1"/>
              <a:t>HEAdline</a:t>
            </a:r>
            <a:r>
              <a:rPr lang="en-US" dirty="0"/>
              <a:t> HERE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Straight Right Pictures">
    <p:spTree>
      <p:nvGrpSpPr>
        <p:cNvPr id="1" name=""/>
        <p:cNvGrpSpPr/>
        <p:nvPr/>
      </p:nvGrpSpPr>
      <p:grpSpPr>
        <a:xfrm>
          <a:off x="0" y="0"/>
          <a:ext cx="0" cy="0"/>
          <a:chOff x="0" y="0"/>
          <a:chExt cx="0" cy="0"/>
        </a:xfrm>
      </p:grpSpPr>
      <p:sp>
        <p:nvSpPr>
          <p:cNvPr id="6" name="Text Placeholder 16"/>
          <p:cNvSpPr>
            <a:spLocks noGrp="1"/>
          </p:cNvSpPr>
          <p:nvPr>
            <p:ph type="body" sz="quarter" idx="14" hasCustomPrompt="1"/>
          </p:nvPr>
        </p:nvSpPr>
        <p:spPr>
          <a:xfrm>
            <a:off x="485775" y="584200"/>
            <a:ext cx="3967163" cy="558800"/>
          </a:xfrm>
          <a:prstGeom prst="rect">
            <a:avLst/>
          </a:prstGeom>
        </p:spPr>
        <p:txBody>
          <a:bodyPr lIns="96378" tIns="48189" rIns="96378" bIns="48189"/>
          <a:lstStyle>
            <a:lvl1pPr>
              <a:buNone/>
              <a:defRPr sz="2800" cap="all" spc="559" baseline="0">
                <a:solidFill>
                  <a:srgbClr val="6F1200"/>
                </a:solidFill>
                <a:latin typeface="Abadi MT Condensed" pitchFamily="34" charset="0"/>
              </a:defRPr>
            </a:lvl1pPr>
            <a:lvl2pPr>
              <a:defRPr sz="3400">
                <a:solidFill>
                  <a:srgbClr val="6F1200"/>
                </a:solidFill>
                <a:latin typeface="Abadi MT Condensed" pitchFamily="34" charset="0"/>
              </a:defRPr>
            </a:lvl2pPr>
            <a:lvl3pPr>
              <a:defRPr sz="3400">
                <a:solidFill>
                  <a:srgbClr val="6F1200"/>
                </a:solidFill>
                <a:latin typeface="Abadi MT Condensed" pitchFamily="34" charset="0"/>
              </a:defRPr>
            </a:lvl3pPr>
            <a:lvl4pPr>
              <a:defRPr sz="3400">
                <a:solidFill>
                  <a:srgbClr val="6F1200"/>
                </a:solidFill>
                <a:latin typeface="Abadi MT Condensed" pitchFamily="34" charset="0"/>
              </a:defRPr>
            </a:lvl4pPr>
            <a:lvl5pPr>
              <a:defRPr sz="3400">
                <a:solidFill>
                  <a:srgbClr val="6F1200"/>
                </a:solidFill>
                <a:latin typeface="Abadi MT Condensed" pitchFamily="34" charset="0"/>
              </a:defRPr>
            </a:lvl5pPr>
          </a:lstStyle>
          <a:p>
            <a:pPr lvl="0"/>
            <a:r>
              <a:rPr lang="en-US" dirty="0" err="1"/>
              <a:t>HEAdline</a:t>
            </a:r>
            <a:r>
              <a:rPr lang="en-US" dirty="0"/>
              <a:t> HERE</a:t>
            </a:r>
          </a:p>
        </p:txBody>
      </p:sp>
      <p:sp>
        <p:nvSpPr>
          <p:cNvPr id="16" name="Picture Placeholder 11"/>
          <p:cNvSpPr>
            <a:spLocks noGrp="1"/>
          </p:cNvSpPr>
          <p:nvPr>
            <p:ph type="pic" sz="quarter" idx="10" hasCustomPrompt="1"/>
          </p:nvPr>
        </p:nvSpPr>
        <p:spPr>
          <a:xfrm>
            <a:off x="4096656" y="1905000"/>
            <a:ext cx="3200400" cy="1979386"/>
          </a:xfrm>
          <a:prstGeom prst="rect">
            <a:avLst/>
          </a:prstGeom>
        </p:spPr>
        <p:txBody>
          <a:bodyPr lIns="96378" tIns="48189" rIns="96378" bIns="48189"/>
          <a:lstStyle>
            <a:lvl1pPr>
              <a:buNone/>
              <a:defRPr sz="1200"/>
            </a:lvl1pPr>
          </a:lstStyle>
          <a:p>
            <a:r>
              <a:rPr lang="en-US" dirty="0"/>
              <a:t>Click icon to insert photo from Folder C</a:t>
            </a:r>
          </a:p>
        </p:txBody>
      </p:sp>
      <p:sp>
        <p:nvSpPr>
          <p:cNvPr id="17" name="Picture Placeholder 11"/>
          <p:cNvSpPr>
            <a:spLocks noGrp="1"/>
          </p:cNvSpPr>
          <p:nvPr>
            <p:ph type="pic" sz="quarter" idx="11" hasCustomPrompt="1"/>
          </p:nvPr>
        </p:nvSpPr>
        <p:spPr>
          <a:xfrm>
            <a:off x="4096656" y="4115416"/>
            <a:ext cx="3200400" cy="1979386"/>
          </a:xfrm>
          <a:prstGeom prst="rect">
            <a:avLst/>
          </a:prstGeom>
        </p:spPr>
        <p:txBody>
          <a:bodyPr lIns="96378" tIns="48189" rIns="96378" bIns="48189"/>
          <a:lstStyle>
            <a:lvl1pPr>
              <a:buNone/>
              <a:defRPr sz="1200"/>
            </a:lvl1pPr>
          </a:lstStyle>
          <a:p>
            <a:r>
              <a:rPr lang="en-US" dirty="0"/>
              <a:t>Click icon to insert photo from Folder C</a:t>
            </a:r>
          </a:p>
        </p:txBody>
      </p:sp>
      <p:sp>
        <p:nvSpPr>
          <p:cNvPr id="18" name="Picture Placeholder 11"/>
          <p:cNvSpPr>
            <a:spLocks noGrp="1"/>
          </p:cNvSpPr>
          <p:nvPr>
            <p:ph type="pic" sz="quarter" idx="12" hasCustomPrompt="1"/>
          </p:nvPr>
        </p:nvSpPr>
        <p:spPr>
          <a:xfrm>
            <a:off x="4096656" y="6318578"/>
            <a:ext cx="3200400" cy="1979386"/>
          </a:xfrm>
          <a:prstGeom prst="rect">
            <a:avLst/>
          </a:prstGeom>
        </p:spPr>
        <p:txBody>
          <a:bodyPr lIns="96378" tIns="48189" rIns="96378" bIns="48189"/>
          <a:lstStyle>
            <a:lvl1pPr>
              <a:buNone/>
              <a:defRPr sz="1200"/>
            </a:lvl1pPr>
          </a:lstStyle>
          <a:p>
            <a:r>
              <a:rPr lang="en-US" dirty="0"/>
              <a:t>Click icon to insert photo from Folder C</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Tilted Left Pictures">
    <p:spTree>
      <p:nvGrpSpPr>
        <p:cNvPr id="1" name=""/>
        <p:cNvGrpSpPr/>
        <p:nvPr/>
      </p:nvGrpSpPr>
      <p:grpSpPr>
        <a:xfrm>
          <a:off x="0" y="0"/>
          <a:ext cx="0" cy="0"/>
          <a:chOff x="0" y="0"/>
          <a:chExt cx="0" cy="0"/>
        </a:xfrm>
      </p:grpSpPr>
      <p:sp>
        <p:nvSpPr>
          <p:cNvPr id="6" name="Text Placeholder 16"/>
          <p:cNvSpPr>
            <a:spLocks noGrp="1"/>
          </p:cNvSpPr>
          <p:nvPr>
            <p:ph type="body" sz="quarter" idx="14" hasCustomPrompt="1"/>
          </p:nvPr>
        </p:nvSpPr>
        <p:spPr>
          <a:xfrm>
            <a:off x="485775" y="584200"/>
            <a:ext cx="3967163" cy="558800"/>
          </a:xfrm>
          <a:prstGeom prst="rect">
            <a:avLst/>
          </a:prstGeom>
        </p:spPr>
        <p:txBody>
          <a:bodyPr lIns="96378" tIns="48189" rIns="96378" bIns="48189"/>
          <a:lstStyle>
            <a:lvl1pPr>
              <a:buNone/>
              <a:defRPr sz="2800" cap="all" spc="559" baseline="0">
                <a:solidFill>
                  <a:srgbClr val="6F1200"/>
                </a:solidFill>
                <a:latin typeface="Abadi MT Condensed" pitchFamily="34" charset="0"/>
              </a:defRPr>
            </a:lvl1pPr>
            <a:lvl2pPr>
              <a:defRPr sz="3400">
                <a:solidFill>
                  <a:srgbClr val="6F1200"/>
                </a:solidFill>
                <a:latin typeface="Abadi MT Condensed" pitchFamily="34" charset="0"/>
              </a:defRPr>
            </a:lvl2pPr>
            <a:lvl3pPr>
              <a:defRPr sz="3400">
                <a:solidFill>
                  <a:srgbClr val="6F1200"/>
                </a:solidFill>
                <a:latin typeface="Abadi MT Condensed" pitchFamily="34" charset="0"/>
              </a:defRPr>
            </a:lvl3pPr>
            <a:lvl4pPr>
              <a:defRPr sz="3400">
                <a:solidFill>
                  <a:srgbClr val="6F1200"/>
                </a:solidFill>
                <a:latin typeface="Abadi MT Condensed" pitchFamily="34" charset="0"/>
              </a:defRPr>
            </a:lvl4pPr>
            <a:lvl5pPr>
              <a:defRPr sz="3400">
                <a:solidFill>
                  <a:srgbClr val="6F1200"/>
                </a:solidFill>
                <a:latin typeface="Abadi MT Condensed" pitchFamily="34" charset="0"/>
              </a:defRPr>
            </a:lvl5pPr>
          </a:lstStyle>
          <a:p>
            <a:pPr lvl="0"/>
            <a:r>
              <a:rPr lang="en-US" dirty="0" err="1"/>
              <a:t>HEAdline</a:t>
            </a:r>
            <a:r>
              <a:rPr lang="en-US" dirty="0"/>
              <a:t> HERE</a:t>
            </a:r>
          </a:p>
        </p:txBody>
      </p:sp>
      <p:sp>
        <p:nvSpPr>
          <p:cNvPr id="10" name="Picture Placeholder 11"/>
          <p:cNvSpPr>
            <a:spLocks noGrp="1"/>
          </p:cNvSpPr>
          <p:nvPr>
            <p:ph type="pic" sz="quarter" idx="10" hasCustomPrompt="1"/>
          </p:nvPr>
        </p:nvSpPr>
        <p:spPr>
          <a:xfrm rot="-120000">
            <a:off x="524613" y="1960244"/>
            <a:ext cx="3200400" cy="1979386"/>
          </a:xfrm>
          <a:prstGeom prst="rect">
            <a:avLst/>
          </a:prstGeom>
        </p:spPr>
        <p:txBody>
          <a:bodyPr lIns="96378" tIns="48189" rIns="96378" bIns="48189"/>
          <a:lstStyle>
            <a:lvl1pPr>
              <a:buNone/>
              <a:defRPr sz="1200"/>
            </a:lvl1pPr>
          </a:lstStyle>
          <a:p>
            <a:r>
              <a:rPr lang="en-US" dirty="0"/>
              <a:t>Click icon to insert photo from Folder C</a:t>
            </a:r>
          </a:p>
        </p:txBody>
      </p:sp>
      <p:sp>
        <p:nvSpPr>
          <p:cNvPr id="14" name="Picture Placeholder 11"/>
          <p:cNvSpPr>
            <a:spLocks noGrp="1"/>
          </p:cNvSpPr>
          <p:nvPr>
            <p:ph type="pic" sz="quarter" idx="11" hasCustomPrompt="1"/>
          </p:nvPr>
        </p:nvSpPr>
        <p:spPr>
          <a:xfrm rot="-120000">
            <a:off x="608693" y="4167033"/>
            <a:ext cx="3200400" cy="1979386"/>
          </a:xfrm>
          <a:prstGeom prst="rect">
            <a:avLst/>
          </a:prstGeom>
        </p:spPr>
        <p:txBody>
          <a:bodyPr lIns="96378" tIns="48189" rIns="96378" bIns="48189"/>
          <a:lstStyle>
            <a:lvl1pPr>
              <a:buNone/>
              <a:defRPr sz="1200"/>
            </a:lvl1pPr>
          </a:lstStyle>
          <a:p>
            <a:r>
              <a:rPr lang="en-US" dirty="0"/>
              <a:t>Click icon to insert photo from Folder C</a:t>
            </a:r>
          </a:p>
        </p:txBody>
      </p:sp>
      <p:sp>
        <p:nvSpPr>
          <p:cNvPr id="15" name="Picture Placeholder 11"/>
          <p:cNvSpPr>
            <a:spLocks noGrp="1"/>
          </p:cNvSpPr>
          <p:nvPr>
            <p:ph type="pic" sz="quarter" idx="12" hasCustomPrompt="1"/>
          </p:nvPr>
        </p:nvSpPr>
        <p:spPr>
          <a:xfrm rot="-120000">
            <a:off x="695777" y="6373822"/>
            <a:ext cx="3200400" cy="1979386"/>
          </a:xfrm>
          <a:prstGeom prst="rect">
            <a:avLst/>
          </a:prstGeom>
        </p:spPr>
        <p:txBody>
          <a:bodyPr lIns="96378" tIns="48189" rIns="96378" bIns="48189"/>
          <a:lstStyle>
            <a:lvl1pPr>
              <a:buNone/>
              <a:defRPr sz="1200"/>
            </a:lvl1pPr>
          </a:lstStyle>
          <a:p>
            <a:r>
              <a:rPr lang="en-US" dirty="0"/>
              <a:t>Click icon to insert photo from Folder C</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Tilted Right Pictures">
    <p:spTree>
      <p:nvGrpSpPr>
        <p:cNvPr id="1" name=""/>
        <p:cNvGrpSpPr/>
        <p:nvPr/>
      </p:nvGrpSpPr>
      <p:grpSpPr>
        <a:xfrm>
          <a:off x="0" y="0"/>
          <a:ext cx="0" cy="0"/>
          <a:chOff x="0" y="0"/>
          <a:chExt cx="0" cy="0"/>
        </a:xfrm>
      </p:grpSpPr>
      <p:sp>
        <p:nvSpPr>
          <p:cNvPr id="6" name="Text Placeholder 16"/>
          <p:cNvSpPr>
            <a:spLocks noGrp="1"/>
          </p:cNvSpPr>
          <p:nvPr>
            <p:ph type="body" sz="quarter" idx="14" hasCustomPrompt="1"/>
          </p:nvPr>
        </p:nvSpPr>
        <p:spPr>
          <a:xfrm>
            <a:off x="485775" y="584200"/>
            <a:ext cx="3967163" cy="558800"/>
          </a:xfrm>
          <a:prstGeom prst="rect">
            <a:avLst/>
          </a:prstGeom>
        </p:spPr>
        <p:txBody>
          <a:bodyPr lIns="96378" tIns="48189" rIns="96378" bIns="48189"/>
          <a:lstStyle>
            <a:lvl1pPr>
              <a:buNone/>
              <a:defRPr sz="2800" cap="all" spc="559" baseline="0">
                <a:solidFill>
                  <a:srgbClr val="6F1200"/>
                </a:solidFill>
                <a:latin typeface="Abadi MT Condensed" pitchFamily="34" charset="0"/>
              </a:defRPr>
            </a:lvl1pPr>
            <a:lvl2pPr>
              <a:defRPr sz="3400">
                <a:solidFill>
                  <a:srgbClr val="6F1200"/>
                </a:solidFill>
                <a:latin typeface="Abadi MT Condensed" pitchFamily="34" charset="0"/>
              </a:defRPr>
            </a:lvl2pPr>
            <a:lvl3pPr>
              <a:defRPr sz="3400">
                <a:solidFill>
                  <a:srgbClr val="6F1200"/>
                </a:solidFill>
                <a:latin typeface="Abadi MT Condensed" pitchFamily="34" charset="0"/>
              </a:defRPr>
            </a:lvl3pPr>
            <a:lvl4pPr>
              <a:defRPr sz="3400">
                <a:solidFill>
                  <a:srgbClr val="6F1200"/>
                </a:solidFill>
                <a:latin typeface="Abadi MT Condensed" pitchFamily="34" charset="0"/>
              </a:defRPr>
            </a:lvl4pPr>
            <a:lvl5pPr>
              <a:defRPr sz="3400">
                <a:solidFill>
                  <a:srgbClr val="6F1200"/>
                </a:solidFill>
                <a:latin typeface="Abadi MT Condensed" pitchFamily="34" charset="0"/>
              </a:defRPr>
            </a:lvl5pPr>
          </a:lstStyle>
          <a:p>
            <a:pPr lvl="0"/>
            <a:r>
              <a:rPr lang="en-US" dirty="0" err="1"/>
              <a:t>HEAdline</a:t>
            </a:r>
            <a:r>
              <a:rPr lang="en-US" dirty="0"/>
              <a:t> HERE</a:t>
            </a:r>
          </a:p>
        </p:txBody>
      </p:sp>
      <p:sp>
        <p:nvSpPr>
          <p:cNvPr id="10" name="Picture Placeholder 11"/>
          <p:cNvSpPr>
            <a:spLocks noGrp="1"/>
          </p:cNvSpPr>
          <p:nvPr>
            <p:ph type="pic" sz="quarter" idx="10" hasCustomPrompt="1"/>
          </p:nvPr>
        </p:nvSpPr>
        <p:spPr>
          <a:xfrm rot="120000">
            <a:off x="4038600" y="1960244"/>
            <a:ext cx="3200400" cy="1979386"/>
          </a:xfrm>
          <a:prstGeom prst="rect">
            <a:avLst/>
          </a:prstGeom>
        </p:spPr>
        <p:txBody>
          <a:bodyPr lIns="96378" tIns="48189" rIns="96378" bIns="48189"/>
          <a:lstStyle>
            <a:lvl1pPr>
              <a:buNone/>
              <a:defRPr sz="1200"/>
            </a:lvl1pPr>
          </a:lstStyle>
          <a:p>
            <a:r>
              <a:rPr lang="en-US" dirty="0"/>
              <a:t>Click icon to insert photo from Folder C</a:t>
            </a:r>
          </a:p>
        </p:txBody>
      </p:sp>
      <p:sp>
        <p:nvSpPr>
          <p:cNvPr id="11" name="Picture Placeholder 11"/>
          <p:cNvSpPr>
            <a:spLocks noGrp="1"/>
          </p:cNvSpPr>
          <p:nvPr>
            <p:ph type="pic" sz="quarter" idx="11" hasCustomPrompt="1"/>
          </p:nvPr>
        </p:nvSpPr>
        <p:spPr>
          <a:xfrm rot="120000">
            <a:off x="3963307" y="4167033"/>
            <a:ext cx="3200400" cy="1979386"/>
          </a:xfrm>
          <a:prstGeom prst="rect">
            <a:avLst/>
          </a:prstGeom>
        </p:spPr>
        <p:txBody>
          <a:bodyPr lIns="96378" tIns="48189" rIns="96378" bIns="48189"/>
          <a:lstStyle>
            <a:lvl1pPr>
              <a:buNone/>
              <a:defRPr sz="1200"/>
            </a:lvl1pPr>
          </a:lstStyle>
          <a:p>
            <a:r>
              <a:rPr lang="en-US" dirty="0"/>
              <a:t>Click icon to insert photo from Folder C</a:t>
            </a:r>
          </a:p>
        </p:txBody>
      </p:sp>
      <p:sp>
        <p:nvSpPr>
          <p:cNvPr id="12" name="Picture Placeholder 11"/>
          <p:cNvSpPr>
            <a:spLocks noGrp="1"/>
          </p:cNvSpPr>
          <p:nvPr>
            <p:ph type="pic" sz="quarter" idx="12" hasCustomPrompt="1"/>
          </p:nvPr>
        </p:nvSpPr>
        <p:spPr>
          <a:xfrm rot="120000">
            <a:off x="3876223" y="6373822"/>
            <a:ext cx="3200400" cy="1979386"/>
          </a:xfrm>
          <a:prstGeom prst="rect">
            <a:avLst/>
          </a:prstGeom>
        </p:spPr>
        <p:txBody>
          <a:bodyPr lIns="96378" tIns="48189" rIns="96378" bIns="48189"/>
          <a:lstStyle>
            <a:lvl1pPr>
              <a:buNone/>
              <a:defRPr sz="1200"/>
            </a:lvl1pPr>
          </a:lstStyle>
          <a:p>
            <a:r>
              <a:rPr lang="en-US" dirty="0"/>
              <a:t>Click icon to insert photo from Folder C</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Right Straight Picture">
    <p:spTree>
      <p:nvGrpSpPr>
        <p:cNvPr id="1" name=""/>
        <p:cNvGrpSpPr/>
        <p:nvPr/>
      </p:nvGrpSpPr>
      <p:grpSpPr>
        <a:xfrm>
          <a:off x="0" y="0"/>
          <a:ext cx="0" cy="0"/>
          <a:chOff x="0" y="0"/>
          <a:chExt cx="0" cy="0"/>
        </a:xfrm>
      </p:grpSpPr>
      <p:sp>
        <p:nvSpPr>
          <p:cNvPr id="4" name="Picture Placeholder 8"/>
          <p:cNvSpPr>
            <a:spLocks noGrp="1"/>
          </p:cNvSpPr>
          <p:nvPr>
            <p:ph type="pic" sz="quarter" idx="15" hasCustomPrompt="1"/>
          </p:nvPr>
        </p:nvSpPr>
        <p:spPr>
          <a:xfrm>
            <a:off x="4114800" y="5511800"/>
            <a:ext cx="3200400" cy="2794000"/>
          </a:xfrm>
          <a:prstGeom prst="rect">
            <a:avLst/>
          </a:prstGeom>
        </p:spPr>
        <p:txBody>
          <a:bodyPr lIns="96378" tIns="48189" rIns="96378" bIns="48189"/>
          <a:lstStyle>
            <a:lvl1pPr>
              <a:buNone/>
              <a:defRPr sz="1200"/>
            </a:lvl1pPr>
          </a:lstStyle>
          <a:p>
            <a:r>
              <a:rPr lang="en-US" dirty="0"/>
              <a:t>Click icon to insert photo from Folder D</a:t>
            </a:r>
          </a:p>
        </p:txBody>
      </p:sp>
      <p:sp>
        <p:nvSpPr>
          <p:cNvPr id="5" name="Text Placeholder 16"/>
          <p:cNvSpPr>
            <a:spLocks noGrp="1"/>
          </p:cNvSpPr>
          <p:nvPr>
            <p:ph type="body" sz="quarter" idx="14" hasCustomPrompt="1"/>
          </p:nvPr>
        </p:nvSpPr>
        <p:spPr>
          <a:xfrm>
            <a:off x="485775" y="584200"/>
            <a:ext cx="3967163" cy="558800"/>
          </a:xfrm>
          <a:prstGeom prst="rect">
            <a:avLst/>
          </a:prstGeom>
        </p:spPr>
        <p:txBody>
          <a:bodyPr lIns="96378" tIns="48189" rIns="96378" bIns="48189"/>
          <a:lstStyle>
            <a:lvl1pPr>
              <a:buNone/>
              <a:defRPr sz="2800" cap="all" spc="559" baseline="0">
                <a:solidFill>
                  <a:srgbClr val="6F1200"/>
                </a:solidFill>
                <a:latin typeface="Abadi MT Condensed" pitchFamily="34" charset="0"/>
              </a:defRPr>
            </a:lvl1pPr>
            <a:lvl2pPr>
              <a:defRPr sz="3400">
                <a:solidFill>
                  <a:srgbClr val="6F1200"/>
                </a:solidFill>
                <a:latin typeface="Abadi MT Condensed" pitchFamily="34" charset="0"/>
              </a:defRPr>
            </a:lvl2pPr>
            <a:lvl3pPr>
              <a:defRPr sz="3400">
                <a:solidFill>
                  <a:srgbClr val="6F1200"/>
                </a:solidFill>
                <a:latin typeface="Abadi MT Condensed" pitchFamily="34" charset="0"/>
              </a:defRPr>
            </a:lvl3pPr>
            <a:lvl4pPr>
              <a:defRPr sz="3400">
                <a:solidFill>
                  <a:srgbClr val="6F1200"/>
                </a:solidFill>
                <a:latin typeface="Abadi MT Condensed" pitchFamily="34" charset="0"/>
              </a:defRPr>
            </a:lvl4pPr>
            <a:lvl5pPr>
              <a:defRPr sz="3400">
                <a:solidFill>
                  <a:srgbClr val="6F1200"/>
                </a:solidFill>
                <a:latin typeface="Abadi MT Condensed" pitchFamily="34" charset="0"/>
              </a:defRPr>
            </a:lvl5pPr>
          </a:lstStyle>
          <a:p>
            <a:pPr lvl="0"/>
            <a:r>
              <a:rPr lang="en-US" dirty="0" err="1"/>
              <a:t>HEAdline</a:t>
            </a:r>
            <a:r>
              <a:rPr lang="en-US" dirty="0"/>
              <a:t> HERE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Right Tilted">
    <p:spTree>
      <p:nvGrpSpPr>
        <p:cNvPr id="1" name=""/>
        <p:cNvGrpSpPr/>
        <p:nvPr/>
      </p:nvGrpSpPr>
      <p:grpSpPr>
        <a:xfrm>
          <a:off x="0" y="0"/>
          <a:ext cx="0" cy="0"/>
          <a:chOff x="0" y="0"/>
          <a:chExt cx="0" cy="0"/>
        </a:xfrm>
      </p:grpSpPr>
      <p:sp>
        <p:nvSpPr>
          <p:cNvPr id="3" name="Picture Placeholder 8"/>
          <p:cNvSpPr>
            <a:spLocks noGrp="1"/>
          </p:cNvSpPr>
          <p:nvPr>
            <p:ph type="pic" sz="quarter" idx="15" hasCustomPrompt="1"/>
          </p:nvPr>
        </p:nvSpPr>
        <p:spPr>
          <a:xfrm rot="120000">
            <a:off x="4114800" y="5456804"/>
            <a:ext cx="3200400" cy="2794000"/>
          </a:xfrm>
          <a:prstGeom prst="rect">
            <a:avLst/>
          </a:prstGeom>
        </p:spPr>
        <p:txBody>
          <a:bodyPr lIns="96378" tIns="48189" rIns="96378" bIns="48189"/>
          <a:lstStyle>
            <a:lvl1pPr>
              <a:buNone/>
              <a:defRPr sz="1200"/>
            </a:lvl1pPr>
          </a:lstStyle>
          <a:p>
            <a:r>
              <a:rPr lang="en-US" dirty="0"/>
              <a:t>Click icon to insert photo from Folder D</a:t>
            </a:r>
          </a:p>
        </p:txBody>
      </p:sp>
      <p:sp>
        <p:nvSpPr>
          <p:cNvPr id="4" name="Text Placeholder 16"/>
          <p:cNvSpPr>
            <a:spLocks noGrp="1"/>
          </p:cNvSpPr>
          <p:nvPr>
            <p:ph type="body" sz="quarter" idx="14" hasCustomPrompt="1"/>
          </p:nvPr>
        </p:nvSpPr>
        <p:spPr>
          <a:xfrm>
            <a:off x="485775" y="584200"/>
            <a:ext cx="3967163" cy="558800"/>
          </a:xfrm>
          <a:prstGeom prst="rect">
            <a:avLst/>
          </a:prstGeom>
        </p:spPr>
        <p:txBody>
          <a:bodyPr lIns="96378" tIns="48189" rIns="96378" bIns="48189"/>
          <a:lstStyle>
            <a:lvl1pPr>
              <a:buNone/>
              <a:defRPr sz="2800" cap="all" spc="559" baseline="0">
                <a:solidFill>
                  <a:srgbClr val="6F1200"/>
                </a:solidFill>
                <a:latin typeface="Abadi MT Condensed" pitchFamily="34" charset="0"/>
              </a:defRPr>
            </a:lvl1pPr>
            <a:lvl2pPr>
              <a:defRPr sz="3400">
                <a:solidFill>
                  <a:srgbClr val="6F1200"/>
                </a:solidFill>
                <a:latin typeface="Abadi MT Condensed" pitchFamily="34" charset="0"/>
              </a:defRPr>
            </a:lvl2pPr>
            <a:lvl3pPr>
              <a:defRPr sz="3400">
                <a:solidFill>
                  <a:srgbClr val="6F1200"/>
                </a:solidFill>
                <a:latin typeface="Abadi MT Condensed" pitchFamily="34" charset="0"/>
              </a:defRPr>
            </a:lvl3pPr>
            <a:lvl4pPr>
              <a:defRPr sz="3400">
                <a:solidFill>
                  <a:srgbClr val="6F1200"/>
                </a:solidFill>
                <a:latin typeface="Abadi MT Condensed" pitchFamily="34" charset="0"/>
              </a:defRPr>
            </a:lvl4pPr>
            <a:lvl5pPr>
              <a:defRPr sz="3400">
                <a:solidFill>
                  <a:srgbClr val="6F1200"/>
                </a:solidFill>
                <a:latin typeface="Abadi MT Condensed" pitchFamily="34" charset="0"/>
              </a:defRPr>
            </a:lvl5pPr>
          </a:lstStyle>
          <a:p>
            <a:pPr lvl="0"/>
            <a:r>
              <a:rPr lang="en-US" dirty="0" err="1"/>
              <a:t>HEAdline</a:t>
            </a:r>
            <a:r>
              <a:rPr lang="en-US" dirty="0"/>
              <a:t> HERE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Left Photo">
    <p:spTree>
      <p:nvGrpSpPr>
        <p:cNvPr id="1" name=""/>
        <p:cNvGrpSpPr/>
        <p:nvPr/>
      </p:nvGrpSpPr>
      <p:grpSpPr>
        <a:xfrm>
          <a:off x="0" y="0"/>
          <a:ext cx="0" cy="0"/>
          <a:chOff x="0" y="0"/>
          <a:chExt cx="0" cy="0"/>
        </a:xfrm>
      </p:grpSpPr>
      <p:sp>
        <p:nvSpPr>
          <p:cNvPr id="4" name="Picture Placeholder 8"/>
          <p:cNvSpPr>
            <a:spLocks noGrp="1"/>
          </p:cNvSpPr>
          <p:nvPr>
            <p:ph type="pic" sz="quarter" idx="15" hasCustomPrompt="1"/>
          </p:nvPr>
        </p:nvSpPr>
        <p:spPr>
          <a:xfrm>
            <a:off x="559725" y="5486400"/>
            <a:ext cx="3200400" cy="2794000"/>
          </a:xfrm>
          <a:prstGeom prst="rect">
            <a:avLst/>
          </a:prstGeom>
        </p:spPr>
        <p:txBody>
          <a:bodyPr lIns="96378" tIns="48189" rIns="96378" bIns="48189"/>
          <a:lstStyle>
            <a:lvl1pPr>
              <a:buNone/>
              <a:defRPr sz="1200"/>
            </a:lvl1pPr>
          </a:lstStyle>
          <a:p>
            <a:r>
              <a:rPr lang="en-US" dirty="0"/>
              <a:t>Click icon to insert photo from Folder D</a:t>
            </a:r>
          </a:p>
        </p:txBody>
      </p:sp>
      <p:sp>
        <p:nvSpPr>
          <p:cNvPr id="5" name="Text Placeholder 16"/>
          <p:cNvSpPr>
            <a:spLocks noGrp="1"/>
          </p:cNvSpPr>
          <p:nvPr>
            <p:ph type="body" sz="quarter" idx="14" hasCustomPrompt="1"/>
          </p:nvPr>
        </p:nvSpPr>
        <p:spPr>
          <a:xfrm>
            <a:off x="485775" y="584200"/>
            <a:ext cx="3967163" cy="558800"/>
          </a:xfrm>
          <a:prstGeom prst="rect">
            <a:avLst/>
          </a:prstGeom>
        </p:spPr>
        <p:txBody>
          <a:bodyPr lIns="96378" tIns="48189" rIns="96378" bIns="48189"/>
          <a:lstStyle>
            <a:lvl1pPr>
              <a:buNone/>
              <a:defRPr sz="2800" cap="all" spc="559" baseline="0">
                <a:solidFill>
                  <a:srgbClr val="6F1200"/>
                </a:solidFill>
                <a:latin typeface="Abadi MT Condensed" pitchFamily="34" charset="0"/>
              </a:defRPr>
            </a:lvl1pPr>
            <a:lvl2pPr>
              <a:defRPr sz="3400">
                <a:solidFill>
                  <a:srgbClr val="6F1200"/>
                </a:solidFill>
                <a:latin typeface="Abadi MT Condensed" pitchFamily="34" charset="0"/>
              </a:defRPr>
            </a:lvl2pPr>
            <a:lvl3pPr>
              <a:defRPr sz="3400">
                <a:solidFill>
                  <a:srgbClr val="6F1200"/>
                </a:solidFill>
                <a:latin typeface="Abadi MT Condensed" pitchFamily="34" charset="0"/>
              </a:defRPr>
            </a:lvl3pPr>
            <a:lvl4pPr>
              <a:defRPr sz="3400">
                <a:solidFill>
                  <a:srgbClr val="6F1200"/>
                </a:solidFill>
                <a:latin typeface="Abadi MT Condensed" pitchFamily="34" charset="0"/>
              </a:defRPr>
            </a:lvl4pPr>
            <a:lvl5pPr>
              <a:defRPr sz="3400">
                <a:solidFill>
                  <a:srgbClr val="6F1200"/>
                </a:solidFill>
                <a:latin typeface="Abadi MT Condensed" pitchFamily="34" charset="0"/>
              </a:defRPr>
            </a:lvl5pPr>
          </a:lstStyle>
          <a:p>
            <a:pPr lvl="0"/>
            <a:r>
              <a:rPr lang="en-US" dirty="0" err="1"/>
              <a:t>HEAdline</a:t>
            </a:r>
            <a:r>
              <a:rPr lang="en-US" dirty="0"/>
              <a:t> HERE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Left Tilted">
    <p:spTree>
      <p:nvGrpSpPr>
        <p:cNvPr id="1" name=""/>
        <p:cNvGrpSpPr/>
        <p:nvPr/>
      </p:nvGrpSpPr>
      <p:grpSpPr>
        <a:xfrm>
          <a:off x="0" y="0"/>
          <a:ext cx="0" cy="0"/>
          <a:chOff x="0" y="0"/>
          <a:chExt cx="0" cy="0"/>
        </a:xfrm>
      </p:grpSpPr>
      <p:sp>
        <p:nvSpPr>
          <p:cNvPr id="3" name="Picture Placeholder 8"/>
          <p:cNvSpPr>
            <a:spLocks noGrp="1"/>
          </p:cNvSpPr>
          <p:nvPr>
            <p:ph type="pic" sz="quarter" idx="15" hasCustomPrompt="1"/>
          </p:nvPr>
        </p:nvSpPr>
        <p:spPr>
          <a:xfrm rot="-120000">
            <a:off x="559725" y="5486400"/>
            <a:ext cx="3200400" cy="2794000"/>
          </a:xfrm>
          <a:prstGeom prst="rect">
            <a:avLst/>
          </a:prstGeom>
        </p:spPr>
        <p:txBody>
          <a:bodyPr lIns="96378" tIns="48189" rIns="96378" bIns="48189"/>
          <a:lstStyle>
            <a:lvl1pPr>
              <a:buNone/>
              <a:defRPr sz="1200"/>
            </a:lvl1pPr>
          </a:lstStyle>
          <a:p>
            <a:r>
              <a:rPr lang="en-US" dirty="0"/>
              <a:t>Click icon to insert photo from Folder D</a:t>
            </a:r>
          </a:p>
        </p:txBody>
      </p:sp>
      <p:sp>
        <p:nvSpPr>
          <p:cNvPr id="4" name="Text Placeholder 16"/>
          <p:cNvSpPr>
            <a:spLocks noGrp="1"/>
          </p:cNvSpPr>
          <p:nvPr>
            <p:ph type="body" sz="quarter" idx="14" hasCustomPrompt="1"/>
          </p:nvPr>
        </p:nvSpPr>
        <p:spPr>
          <a:xfrm>
            <a:off x="485775" y="584200"/>
            <a:ext cx="3967163" cy="558800"/>
          </a:xfrm>
          <a:prstGeom prst="rect">
            <a:avLst/>
          </a:prstGeom>
        </p:spPr>
        <p:txBody>
          <a:bodyPr lIns="96378" tIns="48189" rIns="96378" bIns="48189"/>
          <a:lstStyle>
            <a:lvl1pPr>
              <a:buNone/>
              <a:defRPr sz="2800" cap="all" spc="559" baseline="0">
                <a:solidFill>
                  <a:srgbClr val="6F1200"/>
                </a:solidFill>
                <a:latin typeface="Abadi MT Condensed" pitchFamily="34" charset="0"/>
              </a:defRPr>
            </a:lvl1pPr>
            <a:lvl2pPr>
              <a:defRPr sz="3400">
                <a:solidFill>
                  <a:srgbClr val="6F1200"/>
                </a:solidFill>
                <a:latin typeface="Abadi MT Condensed" pitchFamily="34" charset="0"/>
              </a:defRPr>
            </a:lvl2pPr>
            <a:lvl3pPr>
              <a:defRPr sz="3400">
                <a:solidFill>
                  <a:srgbClr val="6F1200"/>
                </a:solidFill>
                <a:latin typeface="Abadi MT Condensed" pitchFamily="34" charset="0"/>
              </a:defRPr>
            </a:lvl3pPr>
            <a:lvl4pPr>
              <a:defRPr sz="3400">
                <a:solidFill>
                  <a:srgbClr val="6F1200"/>
                </a:solidFill>
                <a:latin typeface="Abadi MT Condensed" pitchFamily="34" charset="0"/>
              </a:defRPr>
            </a:lvl4pPr>
            <a:lvl5pPr>
              <a:defRPr sz="3400">
                <a:solidFill>
                  <a:srgbClr val="6F1200"/>
                </a:solidFill>
                <a:latin typeface="Abadi MT Condensed" pitchFamily="34" charset="0"/>
              </a:defRPr>
            </a:lvl5pPr>
          </a:lstStyle>
          <a:p>
            <a:pPr lvl="0"/>
            <a:r>
              <a:rPr lang="en-US" dirty="0" err="1"/>
              <a:t>HEAdline</a:t>
            </a:r>
            <a:r>
              <a:rPr lang="en-US" dirty="0"/>
              <a:t> HERE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Left Straight">
    <p:spTree>
      <p:nvGrpSpPr>
        <p:cNvPr id="1" name=""/>
        <p:cNvGrpSpPr/>
        <p:nvPr/>
      </p:nvGrpSpPr>
      <p:grpSpPr>
        <a:xfrm>
          <a:off x="0" y="0"/>
          <a:ext cx="0" cy="0"/>
          <a:chOff x="0" y="0"/>
          <a:chExt cx="0" cy="0"/>
        </a:xfrm>
      </p:grpSpPr>
      <p:sp>
        <p:nvSpPr>
          <p:cNvPr id="4" name="Text Placeholder 16"/>
          <p:cNvSpPr>
            <a:spLocks noGrp="1"/>
          </p:cNvSpPr>
          <p:nvPr>
            <p:ph type="body" sz="quarter" idx="14" hasCustomPrompt="1"/>
          </p:nvPr>
        </p:nvSpPr>
        <p:spPr>
          <a:xfrm>
            <a:off x="485775" y="584200"/>
            <a:ext cx="3967163" cy="558800"/>
          </a:xfrm>
          <a:prstGeom prst="rect">
            <a:avLst/>
          </a:prstGeom>
        </p:spPr>
        <p:txBody>
          <a:bodyPr lIns="96378" tIns="48189" rIns="96378" bIns="48189"/>
          <a:lstStyle>
            <a:lvl1pPr>
              <a:buNone/>
              <a:defRPr sz="2800" cap="all" spc="559" baseline="0">
                <a:solidFill>
                  <a:srgbClr val="6F1200"/>
                </a:solidFill>
                <a:latin typeface="Abadi MT Condensed" pitchFamily="34" charset="0"/>
              </a:defRPr>
            </a:lvl1pPr>
            <a:lvl2pPr>
              <a:defRPr sz="3400">
                <a:solidFill>
                  <a:srgbClr val="6F1200"/>
                </a:solidFill>
                <a:latin typeface="Abadi MT Condensed" pitchFamily="34" charset="0"/>
              </a:defRPr>
            </a:lvl2pPr>
            <a:lvl3pPr>
              <a:defRPr sz="3400">
                <a:solidFill>
                  <a:srgbClr val="6F1200"/>
                </a:solidFill>
                <a:latin typeface="Abadi MT Condensed" pitchFamily="34" charset="0"/>
              </a:defRPr>
            </a:lvl3pPr>
            <a:lvl4pPr>
              <a:defRPr sz="3400">
                <a:solidFill>
                  <a:srgbClr val="6F1200"/>
                </a:solidFill>
                <a:latin typeface="Abadi MT Condensed" pitchFamily="34" charset="0"/>
              </a:defRPr>
            </a:lvl4pPr>
            <a:lvl5pPr>
              <a:defRPr sz="3400">
                <a:solidFill>
                  <a:srgbClr val="6F1200"/>
                </a:solidFill>
                <a:latin typeface="Abadi MT Condensed" pitchFamily="34" charset="0"/>
              </a:defRPr>
            </a:lvl5pPr>
          </a:lstStyle>
          <a:p>
            <a:pPr lvl="0"/>
            <a:r>
              <a:rPr lang="en-US" dirty="0" err="1"/>
              <a:t>HEAdline</a:t>
            </a:r>
            <a:r>
              <a:rPr lang="en-US" dirty="0"/>
              <a:t> HERE</a:t>
            </a:r>
          </a:p>
        </p:txBody>
      </p:sp>
      <p:sp>
        <p:nvSpPr>
          <p:cNvPr id="6" name="Picture Placeholder 5"/>
          <p:cNvSpPr>
            <a:spLocks noGrp="1"/>
          </p:cNvSpPr>
          <p:nvPr>
            <p:ph type="pic" sz="quarter" idx="15" hasCustomPrompt="1"/>
          </p:nvPr>
        </p:nvSpPr>
        <p:spPr>
          <a:xfrm>
            <a:off x="533400" y="5486400"/>
            <a:ext cx="5029200" cy="2743200"/>
          </a:xfrm>
          <a:prstGeom prst="rect">
            <a:avLst/>
          </a:prstGeom>
        </p:spPr>
        <p:txBody>
          <a:bodyPr/>
          <a:lstStyle>
            <a:lvl1pPr>
              <a:buNone/>
              <a:defRPr sz="1200"/>
            </a:lvl1pPr>
          </a:lstStyle>
          <a:p>
            <a:r>
              <a:rPr lang="en-US" dirty="0"/>
              <a:t>Click icon to insert photo from Folder 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5" name="Text Placeholder 16"/>
          <p:cNvSpPr>
            <a:spLocks noGrp="1"/>
          </p:cNvSpPr>
          <p:nvPr>
            <p:ph type="body" sz="quarter" idx="14" hasCustomPrompt="1"/>
          </p:nvPr>
        </p:nvSpPr>
        <p:spPr>
          <a:xfrm>
            <a:off x="485775" y="584200"/>
            <a:ext cx="3967163" cy="558800"/>
          </a:xfrm>
          <a:prstGeom prst="rect">
            <a:avLst/>
          </a:prstGeom>
        </p:spPr>
        <p:txBody>
          <a:bodyPr lIns="96378" tIns="48189" rIns="96378" bIns="48189"/>
          <a:lstStyle>
            <a:lvl1pPr>
              <a:buNone/>
              <a:defRPr sz="2800" cap="all" spc="559" baseline="0">
                <a:solidFill>
                  <a:srgbClr val="6F1200"/>
                </a:solidFill>
                <a:latin typeface="Abadi MT Condensed" pitchFamily="34" charset="0"/>
              </a:defRPr>
            </a:lvl1pPr>
            <a:lvl2pPr>
              <a:defRPr sz="3400">
                <a:solidFill>
                  <a:srgbClr val="6F1200"/>
                </a:solidFill>
                <a:latin typeface="Abadi MT Condensed" pitchFamily="34" charset="0"/>
              </a:defRPr>
            </a:lvl2pPr>
            <a:lvl3pPr>
              <a:defRPr sz="3400">
                <a:solidFill>
                  <a:srgbClr val="6F1200"/>
                </a:solidFill>
                <a:latin typeface="Abadi MT Condensed" pitchFamily="34" charset="0"/>
              </a:defRPr>
            </a:lvl3pPr>
            <a:lvl4pPr>
              <a:defRPr sz="3400">
                <a:solidFill>
                  <a:srgbClr val="6F1200"/>
                </a:solidFill>
                <a:latin typeface="Abadi MT Condensed" pitchFamily="34" charset="0"/>
              </a:defRPr>
            </a:lvl4pPr>
            <a:lvl5pPr>
              <a:defRPr sz="3400">
                <a:solidFill>
                  <a:srgbClr val="6F1200"/>
                </a:solidFill>
                <a:latin typeface="Abadi MT Condensed" pitchFamily="34" charset="0"/>
              </a:defRPr>
            </a:lvl5pPr>
          </a:lstStyle>
          <a:p>
            <a:pPr lvl="0"/>
            <a:r>
              <a:rPr lang="en-US" dirty="0"/>
              <a:t>HEADLINE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Letter">
    <p:spTree>
      <p:nvGrpSpPr>
        <p:cNvPr id="1" name=""/>
        <p:cNvGrpSpPr/>
        <p:nvPr/>
      </p:nvGrpSpPr>
      <p:grpSpPr>
        <a:xfrm>
          <a:off x="0" y="0"/>
          <a:ext cx="0" cy="0"/>
          <a:chOff x="0" y="0"/>
          <a:chExt cx="0" cy="0"/>
        </a:xfrm>
      </p:grpSpPr>
      <p:sp>
        <p:nvSpPr>
          <p:cNvPr id="13" name="Text Placeholder 16"/>
          <p:cNvSpPr>
            <a:spLocks noGrp="1"/>
          </p:cNvSpPr>
          <p:nvPr>
            <p:ph type="body" sz="quarter" idx="14" hasCustomPrompt="1"/>
          </p:nvPr>
        </p:nvSpPr>
        <p:spPr>
          <a:xfrm>
            <a:off x="485775" y="584200"/>
            <a:ext cx="3967163" cy="558800"/>
          </a:xfrm>
          <a:prstGeom prst="rect">
            <a:avLst/>
          </a:prstGeom>
        </p:spPr>
        <p:txBody>
          <a:bodyPr lIns="96378" tIns="48189" rIns="96378" bIns="48189"/>
          <a:lstStyle>
            <a:lvl1pPr>
              <a:buNone/>
              <a:defRPr sz="2800" cap="all" spc="559" baseline="0">
                <a:solidFill>
                  <a:srgbClr val="6F1200"/>
                </a:solidFill>
                <a:latin typeface="Abadi MT Condensed" pitchFamily="34" charset="0"/>
              </a:defRPr>
            </a:lvl1pPr>
            <a:lvl2pPr>
              <a:defRPr sz="3400">
                <a:solidFill>
                  <a:srgbClr val="6F1200"/>
                </a:solidFill>
                <a:latin typeface="Abadi MT Condensed" pitchFamily="34" charset="0"/>
              </a:defRPr>
            </a:lvl2pPr>
            <a:lvl3pPr>
              <a:defRPr sz="3400">
                <a:solidFill>
                  <a:srgbClr val="6F1200"/>
                </a:solidFill>
                <a:latin typeface="Abadi MT Condensed" pitchFamily="34" charset="0"/>
              </a:defRPr>
            </a:lvl3pPr>
            <a:lvl4pPr>
              <a:defRPr sz="3400">
                <a:solidFill>
                  <a:srgbClr val="6F1200"/>
                </a:solidFill>
                <a:latin typeface="Abadi MT Condensed" pitchFamily="34" charset="0"/>
              </a:defRPr>
            </a:lvl4pPr>
            <a:lvl5pPr>
              <a:defRPr sz="3400">
                <a:solidFill>
                  <a:srgbClr val="6F1200"/>
                </a:solidFill>
                <a:latin typeface="Abadi MT Condensed" pitchFamily="34" charset="0"/>
              </a:defRPr>
            </a:lvl5pPr>
          </a:lstStyle>
          <a:p>
            <a:pPr lvl="0"/>
            <a:r>
              <a:rPr lang="en-US" dirty="0"/>
              <a:t>welcome</a:t>
            </a:r>
          </a:p>
        </p:txBody>
      </p:sp>
      <p:sp>
        <p:nvSpPr>
          <p:cNvPr id="22" name="Text Placeholder 21"/>
          <p:cNvSpPr>
            <a:spLocks noGrp="1"/>
          </p:cNvSpPr>
          <p:nvPr>
            <p:ph type="body" sz="quarter" idx="15" hasCustomPrompt="1"/>
          </p:nvPr>
        </p:nvSpPr>
        <p:spPr>
          <a:xfrm>
            <a:off x="914400" y="2286000"/>
            <a:ext cx="4919472" cy="5638800"/>
          </a:xfrm>
          <a:prstGeom prst="rect">
            <a:avLst/>
          </a:prstGeom>
        </p:spPr>
        <p:txBody>
          <a:bodyPr/>
          <a:lstStyle>
            <a:lvl1pPr marL="0" indent="0">
              <a:buFontTx/>
              <a:buNone/>
              <a:defRPr sz="1400" baseline="0">
                <a:latin typeface="Arial" pitchFamily="34" charset="0"/>
                <a:cs typeface="Arial" pitchFamily="34" charset="0"/>
              </a:defRPr>
            </a:lvl1pPr>
            <a:lvl2pPr marL="0" indent="0">
              <a:buFontTx/>
              <a:buNone/>
              <a:defRPr sz="1000">
                <a:latin typeface="Arial" pitchFamily="34" charset="0"/>
                <a:cs typeface="Arial" pitchFamily="34" charset="0"/>
              </a:defRPr>
            </a:lvl2pPr>
            <a:lvl3pPr marL="0" indent="0">
              <a:buFontTx/>
              <a:buNone/>
              <a:defRPr sz="1000">
                <a:latin typeface="Arial" pitchFamily="34" charset="0"/>
                <a:cs typeface="Arial" pitchFamily="34" charset="0"/>
              </a:defRPr>
            </a:lvl3pPr>
            <a:lvl4pPr marL="0" indent="0">
              <a:buFontTx/>
              <a:buNone/>
              <a:defRPr sz="1000">
                <a:latin typeface="Arial" pitchFamily="34" charset="0"/>
                <a:cs typeface="Arial" pitchFamily="34" charset="0"/>
              </a:defRPr>
            </a:lvl4pPr>
            <a:lvl5pPr marL="0" indent="0">
              <a:buFontTx/>
              <a:buNone/>
              <a:defRPr sz="1000">
                <a:latin typeface="Arial" pitchFamily="34" charset="0"/>
                <a:cs typeface="Arial" pitchFamily="34" charset="0"/>
              </a:defRPr>
            </a:lvl5pPr>
          </a:lstStyle>
          <a:p>
            <a:pPr lvl="0"/>
            <a:r>
              <a:rPr lang="en-US" dirty="0"/>
              <a:t>Click here to add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Straight Left Picture">
    <p:spTree>
      <p:nvGrpSpPr>
        <p:cNvPr id="1" name=""/>
        <p:cNvGrpSpPr/>
        <p:nvPr/>
      </p:nvGrpSpPr>
      <p:grpSpPr>
        <a:xfrm>
          <a:off x="0" y="0"/>
          <a:ext cx="0" cy="0"/>
          <a:chOff x="0" y="0"/>
          <a:chExt cx="0" cy="0"/>
        </a:xfrm>
      </p:grpSpPr>
      <p:sp>
        <p:nvSpPr>
          <p:cNvPr id="18" name="Text Placeholder 16"/>
          <p:cNvSpPr>
            <a:spLocks noGrp="1"/>
          </p:cNvSpPr>
          <p:nvPr>
            <p:ph type="body" sz="quarter" idx="14" hasCustomPrompt="1"/>
          </p:nvPr>
        </p:nvSpPr>
        <p:spPr>
          <a:xfrm>
            <a:off x="485775" y="584200"/>
            <a:ext cx="3967163" cy="558800"/>
          </a:xfrm>
          <a:prstGeom prst="rect">
            <a:avLst/>
          </a:prstGeom>
        </p:spPr>
        <p:txBody>
          <a:bodyPr lIns="96378" tIns="48189" rIns="96378" bIns="48189"/>
          <a:lstStyle>
            <a:lvl1pPr>
              <a:buNone/>
              <a:defRPr sz="2800" cap="all" spc="559" baseline="0">
                <a:solidFill>
                  <a:srgbClr val="6F1200"/>
                </a:solidFill>
                <a:latin typeface="Abadi MT Condensed" pitchFamily="34" charset="0"/>
              </a:defRPr>
            </a:lvl1pPr>
            <a:lvl2pPr>
              <a:defRPr sz="3400">
                <a:solidFill>
                  <a:srgbClr val="6F1200"/>
                </a:solidFill>
                <a:latin typeface="Abadi MT Condensed" pitchFamily="34" charset="0"/>
              </a:defRPr>
            </a:lvl2pPr>
            <a:lvl3pPr>
              <a:defRPr sz="3400">
                <a:solidFill>
                  <a:srgbClr val="6F1200"/>
                </a:solidFill>
                <a:latin typeface="Abadi MT Condensed" pitchFamily="34" charset="0"/>
              </a:defRPr>
            </a:lvl3pPr>
            <a:lvl4pPr>
              <a:defRPr sz="3400">
                <a:solidFill>
                  <a:srgbClr val="6F1200"/>
                </a:solidFill>
                <a:latin typeface="Abadi MT Condensed" pitchFamily="34" charset="0"/>
              </a:defRPr>
            </a:lvl4pPr>
            <a:lvl5pPr>
              <a:defRPr sz="3400">
                <a:solidFill>
                  <a:srgbClr val="6F1200"/>
                </a:solidFill>
                <a:latin typeface="Abadi MT Condensed" pitchFamily="34" charset="0"/>
              </a:defRPr>
            </a:lvl5pPr>
          </a:lstStyle>
          <a:p>
            <a:pPr lvl="0"/>
            <a:r>
              <a:rPr lang="en-US" dirty="0" err="1"/>
              <a:t>HEAdline</a:t>
            </a:r>
            <a:r>
              <a:rPr lang="en-US" dirty="0"/>
              <a:t> HERE</a:t>
            </a:r>
          </a:p>
        </p:txBody>
      </p:sp>
      <p:sp>
        <p:nvSpPr>
          <p:cNvPr id="13" name="Picture Placeholder 12"/>
          <p:cNvSpPr>
            <a:spLocks noGrp="1"/>
          </p:cNvSpPr>
          <p:nvPr>
            <p:ph type="pic" sz="quarter" idx="16" hasCustomPrompt="1"/>
          </p:nvPr>
        </p:nvSpPr>
        <p:spPr>
          <a:xfrm>
            <a:off x="609600" y="2133600"/>
            <a:ext cx="3200400" cy="5486400"/>
          </a:xfrm>
          <a:prstGeom prst="rect">
            <a:avLst/>
          </a:prstGeom>
        </p:spPr>
        <p:txBody>
          <a:bodyPr/>
          <a:lstStyle>
            <a:lvl1pPr>
              <a:buNone/>
              <a:defRPr sz="1200" baseline="0"/>
            </a:lvl1pPr>
          </a:lstStyle>
          <a:p>
            <a:r>
              <a:rPr lang="en-US" dirty="0"/>
              <a:t>Click icon to insert photo from Folder 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Tilted Left Picture">
    <p:spTree>
      <p:nvGrpSpPr>
        <p:cNvPr id="1" name=""/>
        <p:cNvGrpSpPr/>
        <p:nvPr/>
      </p:nvGrpSpPr>
      <p:grpSpPr>
        <a:xfrm>
          <a:off x="0" y="0"/>
          <a:ext cx="0" cy="0"/>
          <a:chOff x="0" y="0"/>
          <a:chExt cx="0" cy="0"/>
        </a:xfrm>
      </p:grpSpPr>
      <p:sp>
        <p:nvSpPr>
          <p:cNvPr id="4" name="Text Placeholder 16"/>
          <p:cNvSpPr>
            <a:spLocks noGrp="1"/>
          </p:cNvSpPr>
          <p:nvPr>
            <p:ph type="body" sz="quarter" idx="14" hasCustomPrompt="1"/>
          </p:nvPr>
        </p:nvSpPr>
        <p:spPr>
          <a:xfrm>
            <a:off x="485775" y="584200"/>
            <a:ext cx="3967163" cy="558800"/>
          </a:xfrm>
          <a:prstGeom prst="rect">
            <a:avLst/>
          </a:prstGeom>
        </p:spPr>
        <p:txBody>
          <a:bodyPr lIns="96378" tIns="48189" rIns="96378" bIns="48189"/>
          <a:lstStyle>
            <a:lvl1pPr>
              <a:buNone/>
              <a:defRPr sz="2800" cap="all" spc="559" baseline="0">
                <a:solidFill>
                  <a:srgbClr val="6F1200"/>
                </a:solidFill>
                <a:latin typeface="Abadi MT Condensed" pitchFamily="34" charset="0"/>
              </a:defRPr>
            </a:lvl1pPr>
            <a:lvl2pPr>
              <a:defRPr sz="3400">
                <a:solidFill>
                  <a:srgbClr val="6F1200"/>
                </a:solidFill>
                <a:latin typeface="Abadi MT Condensed" pitchFamily="34" charset="0"/>
              </a:defRPr>
            </a:lvl2pPr>
            <a:lvl3pPr>
              <a:defRPr sz="3400">
                <a:solidFill>
                  <a:srgbClr val="6F1200"/>
                </a:solidFill>
                <a:latin typeface="Abadi MT Condensed" pitchFamily="34" charset="0"/>
              </a:defRPr>
            </a:lvl3pPr>
            <a:lvl4pPr>
              <a:defRPr sz="3400">
                <a:solidFill>
                  <a:srgbClr val="6F1200"/>
                </a:solidFill>
                <a:latin typeface="Abadi MT Condensed" pitchFamily="34" charset="0"/>
              </a:defRPr>
            </a:lvl4pPr>
            <a:lvl5pPr>
              <a:defRPr sz="3400">
                <a:solidFill>
                  <a:srgbClr val="6F1200"/>
                </a:solidFill>
                <a:latin typeface="Abadi MT Condensed" pitchFamily="34" charset="0"/>
              </a:defRPr>
            </a:lvl5pPr>
          </a:lstStyle>
          <a:p>
            <a:pPr lvl="0"/>
            <a:r>
              <a:rPr lang="en-US" dirty="0" err="1"/>
              <a:t>HEAdline</a:t>
            </a:r>
            <a:r>
              <a:rPr lang="en-US" dirty="0"/>
              <a:t> HERE</a:t>
            </a:r>
          </a:p>
        </p:txBody>
      </p:sp>
      <p:sp>
        <p:nvSpPr>
          <p:cNvPr id="7" name="Picture Placeholder 12"/>
          <p:cNvSpPr>
            <a:spLocks noGrp="1"/>
          </p:cNvSpPr>
          <p:nvPr>
            <p:ph type="pic" sz="quarter" idx="16" hasCustomPrompt="1"/>
          </p:nvPr>
        </p:nvSpPr>
        <p:spPr>
          <a:xfrm rot="-120000">
            <a:off x="609600" y="2133600"/>
            <a:ext cx="3200400" cy="5486400"/>
          </a:xfrm>
          <a:prstGeom prst="rect">
            <a:avLst/>
          </a:prstGeom>
        </p:spPr>
        <p:txBody>
          <a:bodyPr/>
          <a:lstStyle>
            <a:lvl1pPr>
              <a:buNone/>
              <a:defRPr sz="1200" baseline="0"/>
            </a:lvl1pPr>
          </a:lstStyle>
          <a:p>
            <a:r>
              <a:rPr lang="en-US" dirty="0"/>
              <a:t>Click icon to insert photo from Folder 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Tilted Right Picture">
    <p:spTree>
      <p:nvGrpSpPr>
        <p:cNvPr id="1" name=""/>
        <p:cNvGrpSpPr/>
        <p:nvPr/>
      </p:nvGrpSpPr>
      <p:grpSpPr>
        <a:xfrm>
          <a:off x="0" y="0"/>
          <a:ext cx="0" cy="0"/>
          <a:chOff x="0" y="0"/>
          <a:chExt cx="0" cy="0"/>
        </a:xfrm>
      </p:grpSpPr>
      <p:sp>
        <p:nvSpPr>
          <p:cNvPr id="4" name="Text Placeholder 16"/>
          <p:cNvSpPr>
            <a:spLocks noGrp="1"/>
          </p:cNvSpPr>
          <p:nvPr>
            <p:ph type="body" sz="quarter" idx="14" hasCustomPrompt="1"/>
          </p:nvPr>
        </p:nvSpPr>
        <p:spPr>
          <a:xfrm>
            <a:off x="485775" y="584200"/>
            <a:ext cx="3967163" cy="558800"/>
          </a:xfrm>
          <a:prstGeom prst="rect">
            <a:avLst/>
          </a:prstGeom>
        </p:spPr>
        <p:txBody>
          <a:bodyPr lIns="96378" tIns="48189" rIns="96378" bIns="48189"/>
          <a:lstStyle>
            <a:lvl1pPr>
              <a:buNone/>
              <a:defRPr sz="2800" cap="all" spc="559" baseline="0">
                <a:solidFill>
                  <a:srgbClr val="6F1200"/>
                </a:solidFill>
                <a:latin typeface="Abadi MT Condensed" pitchFamily="34" charset="0"/>
              </a:defRPr>
            </a:lvl1pPr>
            <a:lvl2pPr>
              <a:defRPr sz="3400">
                <a:solidFill>
                  <a:srgbClr val="6F1200"/>
                </a:solidFill>
                <a:latin typeface="Abadi MT Condensed" pitchFamily="34" charset="0"/>
              </a:defRPr>
            </a:lvl2pPr>
            <a:lvl3pPr>
              <a:defRPr sz="3400">
                <a:solidFill>
                  <a:srgbClr val="6F1200"/>
                </a:solidFill>
                <a:latin typeface="Abadi MT Condensed" pitchFamily="34" charset="0"/>
              </a:defRPr>
            </a:lvl3pPr>
            <a:lvl4pPr>
              <a:defRPr sz="3400">
                <a:solidFill>
                  <a:srgbClr val="6F1200"/>
                </a:solidFill>
                <a:latin typeface="Abadi MT Condensed" pitchFamily="34" charset="0"/>
              </a:defRPr>
            </a:lvl4pPr>
            <a:lvl5pPr>
              <a:defRPr sz="3400">
                <a:solidFill>
                  <a:srgbClr val="6F1200"/>
                </a:solidFill>
                <a:latin typeface="Abadi MT Condensed" pitchFamily="34" charset="0"/>
              </a:defRPr>
            </a:lvl5pPr>
          </a:lstStyle>
          <a:p>
            <a:pPr lvl="0"/>
            <a:r>
              <a:rPr lang="en-US" dirty="0" err="1"/>
              <a:t>HEAdline</a:t>
            </a:r>
            <a:r>
              <a:rPr lang="en-US" dirty="0"/>
              <a:t> HERE</a:t>
            </a:r>
          </a:p>
        </p:txBody>
      </p:sp>
      <p:sp>
        <p:nvSpPr>
          <p:cNvPr id="9" name="Picture Placeholder 12"/>
          <p:cNvSpPr>
            <a:spLocks noGrp="1"/>
          </p:cNvSpPr>
          <p:nvPr>
            <p:ph type="pic" sz="quarter" idx="16" hasCustomPrompt="1"/>
          </p:nvPr>
        </p:nvSpPr>
        <p:spPr>
          <a:xfrm rot="120000">
            <a:off x="4038600" y="2133600"/>
            <a:ext cx="3200400" cy="5486400"/>
          </a:xfrm>
          <a:prstGeom prst="rect">
            <a:avLst/>
          </a:prstGeom>
        </p:spPr>
        <p:txBody>
          <a:bodyPr/>
          <a:lstStyle>
            <a:lvl1pPr>
              <a:buNone/>
              <a:defRPr sz="1200" baseline="0"/>
            </a:lvl1pPr>
          </a:lstStyle>
          <a:p>
            <a:r>
              <a:rPr lang="en-US" dirty="0"/>
              <a:t>Click icon to insert photo from Folder A</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Straight Left Pictures">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566737" y="2130552"/>
            <a:ext cx="3200400" cy="2794000"/>
          </a:xfrm>
          <a:prstGeom prst="rect">
            <a:avLst/>
          </a:prstGeom>
        </p:spPr>
        <p:txBody>
          <a:bodyPr lIns="96378" tIns="48189" rIns="96378" bIns="48189"/>
          <a:lstStyle>
            <a:lvl1pPr>
              <a:buNone/>
              <a:defRPr sz="1200" baseline="0"/>
            </a:lvl1pPr>
          </a:lstStyle>
          <a:p>
            <a:r>
              <a:rPr lang="en-US" dirty="0"/>
              <a:t>Click icon to insert photo from Folder B</a:t>
            </a:r>
          </a:p>
        </p:txBody>
      </p:sp>
      <p:sp>
        <p:nvSpPr>
          <p:cNvPr id="16" name="Picture Placeholder 12"/>
          <p:cNvSpPr>
            <a:spLocks noGrp="1"/>
          </p:cNvSpPr>
          <p:nvPr>
            <p:ph type="pic" sz="quarter" idx="11" hasCustomPrompt="1"/>
          </p:nvPr>
        </p:nvSpPr>
        <p:spPr>
          <a:xfrm>
            <a:off x="566737" y="5130800"/>
            <a:ext cx="3200400" cy="2794000"/>
          </a:xfrm>
          <a:prstGeom prst="rect">
            <a:avLst/>
          </a:prstGeom>
        </p:spPr>
        <p:txBody>
          <a:bodyPr lIns="96378" tIns="48189" rIns="96378" bIns="48189"/>
          <a:lstStyle>
            <a:lvl1pPr>
              <a:buNone/>
              <a:defRPr sz="1200"/>
            </a:lvl1pPr>
          </a:lstStyle>
          <a:p>
            <a:r>
              <a:rPr lang="en-US" dirty="0"/>
              <a:t>Click icon to insert photo from Folder B</a:t>
            </a:r>
          </a:p>
        </p:txBody>
      </p:sp>
      <p:sp>
        <p:nvSpPr>
          <p:cNvPr id="5" name="Text Placeholder 16"/>
          <p:cNvSpPr>
            <a:spLocks noGrp="1"/>
          </p:cNvSpPr>
          <p:nvPr>
            <p:ph type="body" sz="quarter" idx="14" hasCustomPrompt="1"/>
          </p:nvPr>
        </p:nvSpPr>
        <p:spPr>
          <a:xfrm>
            <a:off x="485775" y="584200"/>
            <a:ext cx="3967163" cy="558800"/>
          </a:xfrm>
          <a:prstGeom prst="rect">
            <a:avLst/>
          </a:prstGeom>
        </p:spPr>
        <p:txBody>
          <a:bodyPr lIns="96378" tIns="48189" rIns="96378" bIns="48189"/>
          <a:lstStyle>
            <a:lvl1pPr>
              <a:buNone/>
              <a:defRPr sz="2800" cap="all" spc="559" baseline="0">
                <a:solidFill>
                  <a:srgbClr val="6F1200"/>
                </a:solidFill>
                <a:latin typeface="Abadi MT Condensed" pitchFamily="34" charset="0"/>
              </a:defRPr>
            </a:lvl1pPr>
            <a:lvl2pPr>
              <a:defRPr sz="3400">
                <a:solidFill>
                  <a:srgbClr val="6F1200"/>
                </a:solidFill>
                <a:latin typeface="Abadi MT Condensed" pitchFamily="34" charset="0"/>
              </a:defRPr>
            </a:lvl2pPr>
            <a:lvl3pPr>
              <a:defRPr sz="3400">
                <a:solidFill>
                  <a:srgbClr val="6F1200"/>
                </a:solidFill>
                <a:latin typeface="Abadi MT Condensed" pitchFamily="34" charset="0"/>
              </a:defRPr>
            </a:lvl3pPr>
            <a:lvl4pPr>
              <a:defRPr sz="3400">
                <a:solidFill>
                  <a:srgbClr val="6F1200"/>
                </a:solidFill>
                <a:latin typeface="Abadi MT Condensed" pitchFamily="34" charset="0"/>
              </a:defRPr>
            </a:lvl4pPr>
            <a:lvl5pPr>
              <a:defRPr sz="3400">
                <a:solidFill>
                  <a:srgbClr val="6F1200"/>
                </a:solidFill>
                <a:latin typeface="Abadi MT Condensed" pitchFamily="34" charset="0"/>
              </a:defRPr>
            </a:lvl5pPr>
          </a:lstStyle>
          <a:p>
            <a:pPr lvl="0"/>
            <a:r>
              <a:rPr lang="en-US" dirty="0" err="1"/>
              <a:t>HEAdline</a:t>
            </a:r>
            <a:r>
              <a:rPr lang="en-US" dirty="0"/>
              <a:t>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traight Right Pictures">
    <p:spTree>
      <p:nvGrpSpPr>
        <p:cNvPr id="1" name=""/>
        <p:cNvGrpSpPr/>
        <p:nvPr/>
      </p:nvGrpSpPr>
      <p:grpSpPr>
        <a:xfrm>
          <a:off x="0" y="0"/>
          <a:ext cx="0" cy="0"/>
          <a:chOff x="0" y="0"/>
          <a:chExt cx="0" cy="0"/>
        </a:xfrm>
      </p:grpSpPr>
      <p:sp>
        <p:nvSpPr>
          <p:cNvPr id="5" name="Text Placeholder 16"/>
          <p:cNvSpPr>
            <a:spLocks noGrp="1"/>
          </p:cNvSpPr>
          <p:nvPr>
            <p:ph type="body" sz="quarter" idx="14" hasCustomPrompt="1"/>
          </p:nvPr>
        </p:nvSpPr>
        <p:spPr>
          <a:xfrm>
            <a:off x="485775" y="584200"/>
            <a:ext cx="3967163" cy="558800"/>
          </a:xfrm>
          <a:prstGeom prst="rect">
            <a:avLst/>
          </a:prstGeom>
        </p:spPr>
        <p:txBody>
          <a:bodyPr lIns="96378" tIns="48189" rIns="96378" bIns="48189"/>
          <a:lstStyle>
            <a:lvl1pPr>
              <a:buNone/>
              <a:defRPr sz="2800" cap="all" spc="559" baseline="0">
                <a:solidFill>
                  <a:srgbClr val="6F1200"/>
                </a:solidFill>
                <a:latin typeface="Abadi MT Condensed" pitchFamily="34" charset="0"/>
              </a:defRPr>
            </a:lvl1pPr>
            <a:lvl2pPr>
              <a:defRPr sz="3400">
                <a:solidFill>
                  <a:srgbClr val="6F1200"/>
                </a:solidFill>
                <a:latin typeface="Abadi MT Condensed" pitchFamily="34" charset="0"/>
              </a:defRPr>
            </a:lvl2pPr>
            <a:lvl3pPr>
              <a:defRPr sz="3400">
                <a:solidFill>
                  <a:srgbClr val="6F1200"/>
                </a:solidFill>
                <a:latin typeface="Abadi MT Condensed" pitchFamily="34" charset="0"/>
              </a:defRPr>
            </a:lvl3pPr>
            <a:lvl4pPr>
              <a:defRPr sz="3400">
                <a:solidFill>
                  <a:srgbClr val="6F1200"/>
                </a:solidFill>
                <a:latin typeface="Abadi MT Condensed" pitchFamily="34" charset="0"/>
              </a:defRPr>
            </a:lvl4pPr>
            <a:lvl5pPr>
              <a:defRPr sz="3400">
                <a:solidFill>
                  <a:srgbClr val="6F1200"/>
                </a:solidFill>
                <a:latin typeface="Abadi MT Condensed" pitchFamily="34" charset="0"/>
              </a:defRPr>
            </a:lvl5pPr>
          </a:lstStyle>
          <a:p>
            <a:pPr lvl="0"/>
            <a:r>
              <a:rPr lang="en-US" dirty="0" err="1"/>
              <a:t>HEAdline</a:t>
            </a:r>
            <a:r>
              <a:rPr lang="en-US" dirty="0"/>
              <a:t> HERE</a:t>
            </a:r>
          </a:p>
        </p:txBody>
      </p:sp>
      <p:sp>
        <p:nvSpPr>
          <p:cNvPr id="6" name="Picture Placeholder 8"/>
          <p:cNvSpPr>
            <a:spLocks noGrp="1"/>
          </p:cNvSpPr>
          <p:nvPr>
            <p:ph type="pic" sz="quarter" idx="15" hasCustomPrompt="1"/>
          </p:nvPr>
        </p:nvSpPr>
        <p:spPr>
          <a:xfrm>
            <a:off x="4038600" y="2130552"/>
            <a:ext cx="3200400" cy="2794000"/>
          </a:xfrm>
          <a:prstGeom prst="rect">
            <a:avLst/>
          </a:prstGeom>
        </p:spPr>
        <p:txBody>
          <a:bodyPr lIns="96378" tIns="48189" rIns="96378" bIns="48189"/>
          <a:lstStyle>
            <a:lvl1pPr>
              <a:buNone/>
              <a:defRPr sz="1200"/>
            </a:lvl1pPr>
          </a:lstStyle>
          <a:p>
            <a:r>
              <a:rPr lang="en-US" dirty="0"/>
              <a:t>Click icon to insert photo from Folder B</a:t>
            </a:r>
          </a:p>
        </p:txBody>
      </p:sp>
      <p:sp>
        <p:nvSpPr>
          <p:cNvPr id="7" name="Picture Placeholder 8"/>
          <p:cNvSpPr>
            <a:spLocks noGrp="1"/>
          </p:cNvSpPr>
          <p:nvPr>
            <p:ph type="pic" sz="quarter" idx="16" hasCustomPrompt="1"/>
          </p:nvPr>
        </p:nvSpPr>
        <p:spPr>
          <a:xfrm>
            <a:off x="4038600" y="5181600"/>
            <a:ext cx="3200400" cy="2794000"/>
          </a:xfrm>
          <a:prstGeom prst="rect">
            <a:avLst/>
          </a:prstGeom>
        </p:spPr>
        <p:txBody>
          <a:bodyPr lIns="96378" tIns="48189" rIns="96378" bIns="48189"/>
          <a:lstStyle>
            <a:lvl1pPr>
              <a:buNone/>
              <a:defRPr sz="1200"/>
            </a:lvl1pPr>
          </a:lstStyle>
          <a:p>
            <a:r>
              <a:rPr lang="en-US" dirty="0"/>
              <a:t>Click icon to insert photo from Folder B</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Tilted Left Pictures">
    <p:spTree>
      <p:nvGrpSpPr>
        <p:cNvPr id="1" name=""/>
        <p:cNvGrpSpPr/>
        <p:nvPr/>
      </p:nvGrpSpPr>
      <p:grpSpPr>
        <a:xfrm>
          <a:off x="0" y="0"/>
          <a:ext cx="0" cy="0"/>
          <a:chOff x="0" y="0"/>
          <a:chExt cx="0" cy="0"/>
        </a:xfrm>
      </p:grpSpPr>
      <p:sp>
        <p:nvSpPr>
          <p:cNvPr id="5" name="Text Placeholder 16"/>
          <p:cNvSpPr>
            <a:spLocks noGrp="1"/>
          </p:cNvSpPr>
          <p:nvPr>
            <p:ph type="body" sz="quarter" idx="14" hasCustomPrompt="1"/>
          </p:nvPr>
        </p:nvSpPr>
        <p:spPr>
          <a:xfrm>
            <a:off x="485775" y="584200"/>
            <a:ext cx="3967163" cy="558800"/>
          </a:xfrm>
          <a:prstGeom prst="rect">
            <a:avLst/>
          </a:prstGeom>
        </p:spPr>
        <p:txBody>
          <a:bodyPr lIns="96378" tIns="48189" rIns="96378" bIns="48189"/>
          <a:lstStyle>
            <a:lvl1pPr>
              <a:buNone/>
              <a:defRPr sz="2800" cap="all" spc="559" baseline="0">
                <a:solidFill>
                  <a:srgbClr val="6F1200"/>
                </a:solidFill>
                <a:latin typeface="Abadi MT Condensed" pitchFamily="34" charset="0"/>
              </a:defRPr>
            </a:lvl1pPr>
            <a:lvl2pPr>
              <a:defRPr sz="3400">
                <a:solidFill>
                  <a:srgbClr val="6F1200"/>
                </a:solidFill>
                <a:latin typeface="Abadi MT Condensed" pitchFamily="34" charset="0"/>
              </a:defRPr>
            </a:lvl2pPr>
            <a:lvl3pPr>
              <a:defRPr sz="3400">
                <a:solidFill>
                  <a:srgbClr val="6F1200"/>
                </a:solidFill>
                <a:latin typeface="Abadi MT Condensed" pitchFamily="34" charset="0"/>
              </a:defRPr>
            </a:lvl3pPr>
            <a:lvl4pPr>
              <a:defRPr sz="3400">
                <a:solidFill>
                  <a:srgbClr val="6F1200"/>
                </a:solidFill>
                <a:latin typeface="Abadi MT Condensed" pitchFamily="34" charset="0"/>
              </a:defRPr>
            </a:lvl4pPr>
            <a:lvl5pPr>
              <a:defRPr sz="3400">
                <a:solidFill>
                  <a:srgbClr val="6F1200"/>
                </a:solidFill>
                <a:latin typeface="Abadi MT Condensed" pitchFamily="34" charset="0"/>
              </a:defRPr>
            </a:lvl5pPr>
          </a:lstStyle>
          <a:p>
            <a:pPr lvl="0"/>
            <a:r>
              <a:rPr lang="en-US" dirty="0" err="1"/>
              <a:t>HEAdline</a:t>
            </a:r>
            <a:r>
              <a:rPr lang="en-US" dirty="0"/>
              <a:t> HERE</a:t>
            </a:r>
          </a:p>
        </p:txBody>
      </p:sp>
      <p:sp>
        <p:nvSpPr>
          <p:cNvPr id="6" name="Picture Placeholder 12"/>
          <p:cNvSpPr>
            <a:spLocks noGrp="1"/>
          </p:cNvSpPr>
          <p:nvPr>
            <p:ph type="pic" sz="quarter" idx="10" hasCustomPrompt="1"/>
          </p:nvPr>
        </p:nvSpPr>
        <p:spPr>
          <a:xfrm rot="-120000">
            <a:off x="566737" y="2130552"/>
            <a:ext cx="3200400" cy="2794000"/>
          </a:xfrm>
          <a:prstGeom prst="rect">
            <a:avLst/>
          </a:prstGeom>
        </p:spPr>
        <p:txBody>
          <a:bodyPr lIns="96378" tIns="48189" rIns="96378" bIns="48189"/>
          <a:lstStyle>
            <a:lvl1pPr>
              <a:buNone/>
              <a:defRPr sz="1200" baseline="0"/>
            </a:lvl1pPr>
          </a:lstStyle>
          <a:p>
            <a:r>
              <a:rPr lang="en-US" dirty="0"/>
              <a:t>Click icon to insert photo from Folder B</a:t>
            </a:r>
          </a:p>
        </p:txBody>
      </p:sp>
      <p:sp>
        <p:nvSpPr>
          <p:cNvPr id="7" name="Picture Placeholder 12"/>
          <p:cNvSpPr>
            <a:spLocks noGrp="1"/>
          </p:cNvSpPr>
          <p:nvPr>
            <p:ph type="pic" sz="quarter" idx="11" hasCustomPrompt="1"/>
          </p:nvPr>
        </p:nvSpPr>
        <p:spPr>
          <a:xfrm rot="-120000">
            <a:off x="685192" y="5130800"/>
            <a:ext cx="3200400" cy="2794000"/>
          </a:xfrm>
          <a:prstGeom prst="rect">
            <a:avLst/>
          </a:prstGeom>
        </p:spPr>
        <p:txBody>
          <a:bodyPr lIns="96378" tIns="48189" rIns="96378" bIns="48189"/>
          <a:lstStyle>
            <a:lvl1pPr>
              <a:buNone/>
              <a:defRPr sz="1200"/>
            </a:lvl1pPr>
          </a:lstStyle>
          <a:p>
            <a:r>
              <a:rPr lang="en-US" dirty="0"/>
              <a:t>Click icon to insert photo from Folder B</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t="33216"/>
          <a:stretch/>
        </p:blipFill>
        <p:spPr>
          <a:xfrm>
            <a:off x="0" y="-19878"/>
            <a:ext cx="7772400" cy="1398041"/>
          </a:xfrm>
          <a:prstGeom prst="rect">
            <a:avLst/>
          </a:prstGeom>
        </p:spPr>
      </p:pic>
      <p:pic>
        <p:nvPicPr>
          <p:cNvPr id="5" name="Picture 4"/>
          <p:cNvPicPr>
            <a:picLocks noChangeAspect="1"/>
          </p:cNvPicPr>
          <p:nvPr userDrawn="1"/>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b="34024"/>
          <a:stretch/>
        </p:blipFill>
        <p:spPr>
          <a:xfrm>
            <a:off x="0" y="8677275"/>
            <a:ext cx="7772400" cy="13811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93" r:id="rId2"/>
    <p:sldLayoutId id="2147483687"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74" r:id="rId14"/>
    <p:sldLayoutId id="2147483688" r:id="rId15"/>
    <p:sldLayoutId id="2147483689" r:id="rId16"/>
    <p:sldLayoutId id="2147483690" r:id="rId17"/>
    <p:sldLayoutId id="2147483691" r:id="rId18"/>
    <p:sldLayoutId id="2147483692" r:id="rId19"/>
  </p:sldLayoutIdLst>
  <p:txStyles>
    <p:titleStyle>
      <a:lvl1pPr algn="ctr" defTabSz="1018995" rtl="0" fontAlgn="base">
        <a:spcBef>
          <a:spcPct val="0"/>
        </a:spcBef>
        <a:spcAft>
          <a:spcPct val="0"/>
        </a:spcAft>
        <a:defRPr sz="5000">
          <a:solidFill>
            <a:schemeClr val="tx2"/>
          </a:solidFill>
          <a:latin typeface="+mj-lt"/>
          <a:ea typeface="+mj-ea"/>
          <a:cs typeface="+mj-cs"/>
        </a:defRPr>
      </a:lvl1pPr>
      <a:lvl2pPr algn="ctr" defTabSz="1018995" rtl="0" fontAlgn="base">
        <a:spcBef>
          <a:spcPct val="0"/>
        </a:spcBef>
        <a:spcAft>
          <a:spcPct val="0"/>
        </a:spcAft>
        <a:defRPr sz="5000">
          <a:solidFill>
            <a:schemeClr val="tx2"/>
          </a:solidFill>
          <a:latin typeface="Arial" charset="0"/>
        </a:defRPr>
      </a:lvl2pPr>
      <a:lvl3pPr algn="ctr" defTabSz="1018995" rtl="0" fontAlgn="base">
        <a:spcBef>
          <a:spcPct val="0"/>
        </a:spcBef>
        <a:spcAft>
          <a:spcPct val="0"/>
        </a:spcAft>
        <a:defRPr sz="5000">
          <a:solidFill>
            <a:schemeClr val="tx2"/>
          </a:solidFill>
          <a:latin typeface="Arial" charset="0"/>
        </a:defRPr>
      </a:lvl3pPr>
      <a:lvl4pPr algn="ctr" defTabSz="1018995" rtl="0" fontAlgn="base">
        <a:spcBef>
          <a:spcPct val="0"/>
        </a:spcBef>
        <a:spcAft>
          <a:spcPct val="0"/>
        </a:spcAft>
        <a:defRPr sz="5000">
          <a:solidFill>
            <a:schemeClr val="tx2"/>
          </a:solidFill>
          <a:latin typeface="Arial" charset="0"/>
        </a:defRPr>
      </a:lvl4pPr>
      <a:lvl5pPr algn="ctr" defTabSz="1018995" rtl="0" fontAlgn="base">
        <a:spcBef>
          <a:spcPct val="0"/>
        </a:spcBef>
        <a:spcAft>
          <a:spcPct val="0"/>
        </a:spcAft>
        <a:defRPr sz="5000">
          <a:solidFill>
            <a:schemeClr val="tx2"/>
          </a:solidFill>
          <a:latin typeface="Arial" charset="0"/>
        </a:defRPr>
      </a:lvl5pPr>
      <a:lvl6pPr marL="481889" algn="ctr" defTabSz="1018995" rtl="0" fontAlgn="base">
        <a:spcBef>
          <a:spcPct val="0"/>
        </a:spcBef>
        <a:spcAft>
          <a:spcPct val="0"/>
        </a:spcAft>
        <a:defRPr sz="5000">
          <a:solidFill>
            <a:schemeClr val="tx2"/>
          </a:solidFill>
          <a:latin typeface="Arial" charset="0"/>
        </a:defRPr>
      </a:lvl6pPr>
      <a:lvl7pPr marL="963778" algn="ctr" defTabSz="1018995" rtl="0" fontAlgn="base">
        <a:spcBef>
          <a:spcPct val="0"/>
        </a:spcBef>
        <a:spcAft>
          <a:spcPct val="0"/>
        </a:spcAft>
        <a:defRPr sz="5000">
          <a:solidFill>
            <a:schemeClr val="tx2"/>
          </a:solidFill>
          <a:latin typeface="Arial" charset="0"/>
        </a:defRPr>
      </a:lvl7pPr>
      <a:lvl8pPr marL="1445666" algn="ctr" defTabSz="1018995" rtl="0" fontAlgn="base">
        <a:spcBef>
          <a:spcPct val="0"/>
        </a:spcBef>
        <a:spcAft>
          <a:spcPct val="0"/>
        </a:spcAft>
        <a:defRPr sz="5000">
          <a:solidFill>
            <a:schemeClr val="tx2"/>
          </a:solidFill>
          <a:latin typeface="Arial" charset="0"/>
        </a:defRPr>
      </a:lvl8pPr>
      <a:lvl9pPr marL="1927555" algn="ctr" defTabSz="1018995" rtl="0" fontAlgn="base">
        <a:spcBef>
          <a:spcPct val="0"/>
        </a:spcBef>
        <a:spcAft>
          <a:spcPct val="0"/>
        </a:spcAft>
        <a:defRPr sz="5000">
          <a:solidFill>
            <a:schemeClr val="tx2"/>
          </a:solidFill>
          <a:latin typeface="Arial" charset="0"/>
        </a:defRPr>
      </a:lvl9pPr>
    </p:titleStyle>
    <p:bodyStyle>
      <a:lvl1pPr marL="381495" indent="-381495" algn="l" defTabSz="1018995" rtl="0" fontAlgn="base">
        <a:spcBef>
          <a:spcPct val="20000"/>
        </a:spcBef>
        <a:spcAft>
          <a:spcPct val="0"/>
        </a:spcAft>
        <a:buChar char="•"/>
        <a:defRPr sz="3600">
          <a:solidFill>
            <a:schemeClr val="tx1"/>
          </a:solidFill>
          <a:latin typeface="+mn-lt"/>
          <a:ea typeface="+mn-ea"/>
          <a:cs typeface="+mn-cs"/>
        </a:defRPr>
      </a:lvl1pPr>
      <a:lvl2pPr marL="828247" indent="-319587" algn="l" defTabSz="1018995" rtl="0" fontAlgn="base">
        <a:spcBef>
          <a:spcPct val="20000"/>
        </a:spcBef>
        <a:spcAft>
          <a:spcPct val="0"/>
        </a:spcAft>
        <a:buChar char="–"/>
        <a:defRPr sz="3200">
          <a:solidFill>
            <a:schemeClr val="tx1"/>
          </a:solidFill>
          <a:latin typeface="+mn-lt"/>
        </a:defRPr>
      </a:lvl2pPr>
      <a:lvl3pPr marL="1273325" indent="-254330" algn="l" defTabSz="1018995" rtl="0" fontAlgn="base">
        <a:spcBef>
          <a:spcPct val="20000"/>
        </a:spcBef>
        <a:spcAft>
          <a:spcPct val="0"/>
        </a:spcAft>
        <a:buChar char="•"/>
        <a:defRPr sz="2600">
          <a:solidFill>
            <a:schemeClr val="tx1"/>
          </a:solidFill>
          <a:latin typeface="+mn-lt"/>
        </a:defRPr>
      </a:lvl3pPr>
      <a:lvl4pPr marL="1783658" indent="-256004" algn="l" defTabSz="1018995" rtl="0" fontAlgn="base">
        <a:spcBef>
          <a:spcPct val="20000"/>
        </a:spcBef>
        <a:spcAft>
          <a:spcPct val="0"/>
        </a:spcAft>
        <a:buChar char="–"/>
        <a:defRPr sz="2200">
          <a:solidFill>
            <a:schemeClr val="tx1"/>
          </a:solidFill>
          <a:latin typeface="+mn-lt"/>
        </a:defRPr>
      </a:lvl4pPr>
      <a:lvl5pPr marL="2292318" indent="-254330" algn="l" defTabSz="1018995" rtl="0" fontAlgn="base">
        <a:spcBef>
          <a:spcPct val="20000"/>
        </a:spcBef>
        <a:spcAft>
          <a:spcPct val="0"/>
        </a:spcAft>
        <a:buChar char="»"/>
        <a:defRPr sz="2200">
          <a:solidFill>
            <a:schemeClr val="tx1"/>
          </a:solidFill>
          <a:latin typeface="+mn-lt"/>
        </a:defRPr>
      </a:lvl5pPr>
      <a:lvl6pPr marL="2774207" indent="-254330" algn="l" defTabSz="1018995" rtl="0" fontAlgn="base">
        <a:spcBef>
          <a:spcPct val="20000"/>
        </a:spcBef>
        <a:spcAft>
          <a:spcPct val="0"/>
        </a:spcAft>
        <a:buChar char="»"/>
        <a:defRPr sz="2200">
          <a:solidFill>
            <a:schemeClr val="tx1"/>
          </a:solidFill>
          <a:latin typeface="+mn-lt"/>
        </a:defRPr>
      </a:lvl6pPr>
      <a:lvl7pPr marL="3256096" indent="-254330" algn="l" defTabSz="1018995" rtl="0" fontAlgn="base">
        <a:spcBef>
          <a:spcPct val="20000"/>
        </a:spcBef>
        <a:spcAft>
          <a:spcPct val="0"/>
        </a:spcAft>
        <a:buChar char="»"/>
        <a:defRPr sz="2200">
          <a:solidFill>
            <a:schemeClr val="tx1"/>
          </a:solidFill>
          <a:latin typeface="+mn-lt"/>
        </a:defRPr>
      </a:lvl7pPr>
      <a:lvl8pPr marL="3737985" indent="-254330" algn="l" defTabSz="1018995" rtl="0" fontAlgn="base">
        <a:spcBef>
          <a:spcPct val="20000"/>
        </a:spcBef>
        <a:spcAft>
          <a:spcPct val="0"/>
        </a:spcAft>
        <a:buChar char="»"/>
        <a:defRPr sz="2200">
          <a:solidFill>
            <a:schemeClr val="tx1"/>
          </a:solidFill>
          <a:latin typeface="+mn-lt"/>
        </a:defRPr>
      </a:lvl8pPr>
      <a:lvl9pPr marL="4219873" indent="-254330" algn="l" defTabSz="1018995" rtl="0" fontAlgn="base">
        <a:spcBef>
          <a:spcPct val="20000"/>
        </a:spcBef>
        <a:spcAft>
          <a:spcPct val="0"/>
        </a:spcAft>
        <a:buChar char="»"/>
        <a:defRPr sz="2200">
          <a:solidFill>
            <a:schemeClr val="tx1"/>
          </a:solidFill>
          <a:latin typeface="+mn-lt"/>
        </a:defRPr>
      </a:lvl9pPr>
    </p:bodyStyle>
    <p:otherStyle>
      <a:defPPr>
        <a:defRPr lang="en-US"/>
      </a:defPPr>
      <a:lvl1pPr marL="0" algn="l" defTabSz="963778" rtl="0" eaLnBrk="1" latinLnBrk="0" hangingPunct="1">
        <a:defRPr sz="1900" kern="1200">
          <a:solidFill>
            <a:schemeClr val="tx1"/>
          </a:solidFill>
          <a:latin typeface="+mn-lt"/>
          <a:ea typeface="+mn-ea"/>
          <a:cs typeface="+mn-cs"/>
        </a:defRPr>
      </a:lvl1pPr>
      <a:lvl2pPr marL="481889" algn="l" defTabSz="963778" rtl="0" eaLnBrk="1" latinLnBrk="0" hangingPunct="1">
        <a:defRPr sz="1900" kern="1200">
          <a:solidFill>
            <a:schemeClr val="tx1"/>
          </a:solidFill>
          <a:latin typeface="+mn-lt"/>
          <a:ea typeface="+mn-ea"/>
          <a:cs typeface="+mn-cs"/>
        </a:defRPr>
      </a:lvl2pPr>
      <a:lvl3pPr marL="963778" algn="l" defTabSz="963778" rtl="0" eaLnBrk="1" latinLnBrk="0" hangingPunct="1">
        <a:defRPr sz="1900" kern="1200">
          <a:solidFill>
            <a:schemeClr val="tx1"/>
          </a:solidFill>
          <a:latin typeface="+mn-lt"/>
          <a:ea typeface="+mn-ea"/>
          <a:cs typeface="+mn-cs"/>
        </a:defRPr>
      </a:lvl3pPr>
      <a:lvl4pPr marL="1445666" algn="l" defTabSz="963778" rtl="0" eaLnBrk="1" latinLnBrk="0" hangingPunct="1">
        <a:defRPr sz="1900" kern="1200">
          <a:solidFill>
            <a:schemeClr val="tx1"/>
          </a:solidFill>
          <a:latin typeface="+mn-lt"/>
          <a:ea typeface="+mn-ea"/>
          <a:cs typeface="+mn-cs"/>
        </a:defRPr>
      </a:lvl4pPr>
      <a:lvl5pPr marL="1927555" algn="l" defTabSz="963778" rtl="0" eaLnBrk="1" latinLnBrk="0" hangingPunct="1">
        <a:defRPr sz="1900" kern="1200">
          <a:solidFill>
            <a:schemeClr val="tx1"/>
          </a:solidFill>
          <a:latin typeface="+mn-lt"/>
          <a:ea typeface="+mn-ea"/>
          <a:cs typeface="+mn-cs"/>
        </a:defRPr>
      </a:lvl5pPr>
      <a:lvl6pPr marL="2409444" algn="l" defTabSz="963778" rtl="0" eaLnBrk="1" latinLnBrk="0" hangingPunct="1">
        <a:defRPr sz="1900" kern="1200">
          <a:solidFill>
            <a:schemeClr val="tx1"/>
          </a:solidFill>
          <a:latin typeface="+mn-lt"/>
          <a:ea typeface="+mn-ea"/>
          <a:cs typeface="+mn-cs"/>
        </a:defRPr>
      </a:lvl6pPr>
      <a:lvl7pPr marL="2891333" algn="l" defTabSz="963778" rtl="0" eaLnBrk="1" latinLnBrk="0" hangingPunct="1">
        <a:defRPr sz="1900" kern="1200">
          <a:solidFill>
            <a:schemeClr val="tx1"/>
          </a:solidFill>
          <a:latin typeface="+mn-lt"/>
          <a:ea typeface="+mn-ea"/>
          <a:cs typeface="+mn-cs"/>
        </a:defRPr>
      </a:lvl7pPr>
      <a:lvl8pPr marL="3373222" algn="l" defTabSz="963778" rtl="0" eaLnBrk="1" latinLnBrk="0" hangingPunct="1">
        <a:defRPr sz="1900" kern="1200">
          <a:solidFill>
            <a:schemeClr val="tx1"/>
          </a:solidFill>
          <a:latin typeface="+mn-lt"/>
          <a:ea typeface="+mn-ea"/>
          <a:cs typeface="+mn-cs"/>
        </a:defRPr>
      </a:lvl8pPr>
      <a:lvl9pPr marL="3855110" algn="l" defTabSz="96377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vr fruit 2235410.jpg"/>
          <p:cNvPicPr>
            <a:picLocks noChangeAspect="1"/>
          </p:cNvPicPr>
          <p:nvPr/>
        </p:nvPicPr>
        <p:blipFill>
          <a:blip r:embed="rId2"/>
          <a:stretch>
            <a:fillRect/>
          </a:stretch>
        </p:blipFill>
        <p:spPr>
          <a:xfrm>
            <a:off x="0" y="-53717"/>
            <a:ext cx="7772400" cy="10058400"/>
          </a:xfrm>
          <a:prstGeom prst="rect">
            <a:avLst/>
          </a:prstGeom>
        </p:spPr>
      </p:pic>
      <p:pic>
        <p:nvPicPr>
          <p:cNvPr id="2" name="Picture 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3216"/>
          <a:stretch/>
        </p:blipFill>
        <p:spPr>
          <a:xfrm>
            <a:off x="0" y="-19878"/>
            <a:ext cx="7772400" cy="1398041"/>
          </a:xfrm>
          <a:prstGeom prst="rect">
            <a:avLst/>
          </a:prstGeom>
        </p:spPr>
      </p:pic>
      <p:pic>
        <p:nvPicPr>
          <p:cNvPr id="3" name="Picture 2"/>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34024"/>
          <a:stretch/>
        </p:blipFill>
        <p:spPr>
          <a:xfrm>
            <a:off x="0" y="8677275"/>
            <a:ext cx="7772400" cy="1381125"/>
          </a:xfrm>
          <a:prstGeom prst="rect">
            <a:avLst/>
          </a:prstGeom>
        </p:spPr>
      </p:pic>
      <p:sp>
        <p:nvSpPr>
          <p:cNvPr id="25" name="Text Placeholder 24"/>
          <p:cNvSpPr>
            <a:spLocks noGrp="1"/>
          </p:cNvSpPr>
          <p:nvPr>
            <p:ph type="body" sz="quarter" idx="14"/>
          </p:nvPr>
        </p:nvSpPr>
        <p:spPr/>
        <p:txBody>
          <a:bodyPr/>
          <a:lstStyle/>
          <a:p>
            <a:r>
              <a:rPr lang="en-US" sz="2800" dirty="0">
                <a:latin typeface="Times New Roman" panose="02020603050405020304" pitchFamily="18" charset="0"/>
                <a:cs typeface="Times New Roman" panose="02020603050405020304" pitchFamily="18" charset="0"/>
              </a:rPr>
              <a:t>Catering menu</a:t>
            </a:r>
          </a:p>
        </p:txBody>
      </p:sp>
      <p:sp>
        <p:nvSpPr>
          <p:cNvPr id="2073" name="Text Box 25"/>
          <p:cNvSpPr txBox="1">
            <a:spLocks noChangeArrowheads="1"/>
          </p:cNvSpPr>
          <p:nvPr/>
        </p:nvSpPr>
        <p:spPr bwMode="auto">
          <a:xfrm>
            <a:off x="2479477" y="9548396"/>
            <a:ext cx="4291013" cy="430887"/>
          </a:xfrm>
          <a:prstGeom prst="rect">
            <a:avLst/>
          </a:prstGeom>
          <a:noFill/>
          <a:ln w="9525">
            <a:noFill/>
            <a:miter lim="800000"/>
            <a:headEnd/>
            <a:tailEnd/>
          </a:ln>
          <a:effectLst/>
        </p:spPr>
        <p:txBody>
          <a:bodyPr>
            <a:spAutoFit/>
          </a:bodyPr>
          <a:lstStyle/>
          <a:p>
            <a:pPr defTabSz="1018995"/>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1530 West Maloney Avenue • Gallup, NM  87301</a:t>
            </a:r>
            <a:b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1-505-722-9600 • www.gallup.HGI.com</a:t>
            </a:r>
            <a:endParaRPr lang="en-US" sz="1100" baseline="0"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1" name="Group 22"/>
          <p:cNvGrpSpPr>
            <a:grpSpLocks/>
          </p:cNvGrpSpPr>
          <p:nvPr/>
        </p:nvGrpSpPr>
        <p:grpSpPr bwMode="auto">
          <a:xfrm>
            <a:off x="617338" y="9499600"/>
            <a:ext cx="1668661" cy="505083"/>
            <a:chOff x="240" y="5664"/>
            <a:chExt cx="912" cy="240"/>
          </a:xfrm>
        </p:grpSpPr>
        <p:pic>
          <p:nvPicPr>
            <p:cNvPr id="12" name="Picture 23" descr="HGI color logo"/>
            <p:cNvPicPr>
              <a:picLocks noChangeAspect="1" noChangeArrowheads="1"/>
            </p:cNvPicPr>
            <p:nvPr/>
          </p:nvPicPr>
          <p:blipFill>
            <a:blip r:embed="rId5" cstate="print">
              <a:clrChange>
                <a:clrFrom>
                  <a:srgbClr val="FDFDFD"/>
                </a:clrFrom>
                <a:clrTo>
                  <a:srgbClr val="FDFDFD">
                    <a:alpha val="0"/>
                  </a:srgbClr>
                </a:clrTo>
              </a:clrChange>
            </a:blip>
            <a:srcRect l="21053" t="-10983"/>
            <a:stretch>
              <a:fillRect/>
            </a:stretch>
          </p:blipFill>
          <p:spPr bwMode="auto">
            <a:xfrm>
              <a:off x="432" y="5664"/>
              <a:ext cx="720" cy="192"/>
            </a:xfrm>
            <a:prstGeom prst="rect">
              <a:avLst/>
            </a:prstGeom>
            <a:noFill/>
          </p:spPr>
        </p:pic>
        <p:pic>
          <p:nvPicPr>
            <p:cNvPr id="13" name="Picture 24" descr="HGI color logo"/>
            <p:cNvPicPr>
              <a:picLocks noChangeAspect="1" noChangeArrowheads="1"/>
            </p:cNvPicPr>
            <p:nvPr/>
          </p:nvPicPr>
          <p:blipFill>
            <a:blip r:embed="rId5" cstate="print"/>
            <a:srcRect r="80592" b="-28323"/>
            <a:stretch>
              <a:fillRect/>
            </a:stretch>
          </p:blipFill>
          <p:spPr bwMode="auto">
            <a:xfrm>
              <a:off x="240" y="5682"/>
              <a:ext cx="177" cy="222"/>
            </a:xfrm>
            <a:prstGeom prst="rect">
              <a:avLst/>
            </a:prstGeom>
            <a:noFill/>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Text Box 9"/>
          <p:cNvSpPr txBox="1">
            <a:spLocks noChangeArrowheads="1"/>
          </p:cNvSpPr>
          <p:nvPr/>
        </p:nvSpPr>
        <p:spPr bwMode="auto">
          <a:xfrm>
            <a:off x="566928" y="2130552"/>
            <a:ext cx="6595872" cy="5486400"/>
          </a:xfrm>
          <a:prstGeom prst="rect">
            <a:avLst/>
          </a:prstGeom>
          <a:noFill/>
          <a:ln w="9525">
            <a:noFill/>
            <a:miter lim="800000"/>
            <a:headEnd/>
            <a:tailEnd/>
          </a:ln>
          <a:effectLst/>
        </p:spPr>
        <p:txBody>
          <a:bodyPr lIns="0" tIns="0" rIns="0" bIns="0"/>
          <a:lstStyle/>
          <a:p>
            <a:r>
              <a:rPr lang="en-US" dirty="0">
                <a:latin typeface="Times New Roman" panose="02020603050405020304" pitchFamily="18" charset="0"/>
                <a:cs typeface="Times New Roman" panose="02020603050405020304" pitchFamily="18" charset="0"/>
              </a:rPr>
              <a:t>BOXED LUNCH                    		$16 per person</a:t>
            </a:r>
          </a:p>
          <a:p>
            <a:r>
              <a:rPr lang="en-US" dirty="0">
                <a:latin typeface="Times New Roman" panose="02020603050405020304" pitchFamily="18" charset="0"/>
                <a:cs typeface="Times New Roman" panose="02020603050405020304" pitchFamily="18" charset="0"/>
              </a:rPr>
              <a:t>Turkey, Ham or Roast Beef with Swiss, Pepper Jack or Cheddar Cheese served on a Sourdough or Wheat Berry (Veggie wrap in a Spinach Tortilla).  All Boxed Lunches include Fresh Whole Fruit, Cookie, Homemade Potato Chips and your choice of Bottled Water or Soft Drink.</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HEALTHY CHOP SALAD      		$18 per person</a:t>
            </a:r>
          </a:p>
          <a:p>
            <a:r>
              <a:rPr lang="en-US" dirty="0">
                <a:latin typeface="Times New Roman" panose="02020603050405020304" pitchFamily="18" charset="0"/>
                <a:cs typeface="Times New Roman" panose="02020603050405020304" pitchFamily="18" charset="0"/>
              </a:rPr>
              <a:t>Mixed Greens tossed in a Raspberry Vinaigrette, Cucumbers, Dried Cranberries, Blue Cheese Crumbles, Onions, Bell Peppers, Avocados, Sliced Roasted Almonds and Orange Slices.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GRILLED CHICKEN CAESAR WRAP	$16</a:t>
            </a:r>
            <a:r>
              <a:rPr lang="en-US"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per person</a:t>
            </a:r>
          </a:p>
          <a:p>
            <a:r>
              <a:rPr lang="en-US" dirty="0">
                <a:latin typeface="Times New Roman" panose="02020603050405020304" pitchFamily="18" charset="0"/>
                <a:cs typeface="Times New Roman" panose="02020603050405020304" pitchFamily="18" charset="0"/>
              </a:rPr>
              <a:t>Grilled Chicken atop Romaine Lettuce in Caesar Dressing, Parmesan Cheese, Sliced Tomatoes in a tortilla wrap, served with chips and salsa.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STEAK CHOP SALAD                                            	$20 per person</a:t>
            </a:r>
          </a:p>
          <a:p>
            <a:r>
              <a:rPr lang="en-US" dirty="0">
                <a:latin typeface="Times New Roman" panose="02020603050405020304" pitchFamily="18" charset="0"/>
                <a:cs typeface="Times New Roman" panose="02020603050405020304" pitchFamily="18" charset="0"/>
              </a:rPr>
              <a:t>Grilled Steak atop Mixed Greens in a Salsa Ranch Dressing, Roma Tomatoes, Cucumbers, Bell Peppers, Avocado, Bacon Bits, Shredded Jack and Cheddar Cheese served with a Balsamic Reduction. </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Working Lunches (excluding the Boxed Lunch) Include Iced Tea, Fresh Brewed Coffee and Decaffeinated Coffee.</a:t>
            </a:r>
          </a:p>
          <a:p>
            <a:r>
              <a:rPr lang="en-US" dirty="0">
                <a:latin typeface="Times New Roman" panose="02020603050405020304" pitchFamily="18" charset="0"/>
                <a:cs typeface="Times New Roman" panose="02020603050405020304" pitchFamily="18" charset="0"/>
              </a:rPr>
              <a:t> </a:t>
            </a:r>
          </a:p>
        </p:txBody>
      </p:sp>
      <p:sp>
        <p:nvSpPr>
          <p:cNvPr id="11" name="Text Placeholder 10"/>
          <p:cNvSpPr>
            <a:spLocks noGrp="1"/>
          </p:cNvSpPr>
          <p:nvPr>
            <p:ph type="body" sz="quarter" idx="14"/>
          </p:nvPr>
        </p:nvSpPr>
        <p:spPr/>
        <p:txBody>
          <a:bodyPr/>
          <a:lstStyle/>
          <a:p>
            <a:r>
              <a:rPr lang="en-US" dirty="0">
                <a:latin typeface="Times New Roman" panose="02020603050405020304" pitchFamily="18" charset="0"/>
                <a:cs typeface="Times New Roman" panose="02020603050405020304" pitchFamily="18" charset="0"/>
              </a:rPr>
              <a:t>Working lunches</a:t>
            </a:r>
          </a:p>
        </p:txBody>
      </p:sp>
      <p:sp>
        <p:nvSpPr>
          <p:cNvPr id="10" name="Text Box 25"/>
          <p:cNvSpPr txBox="1">
            <a:spLocks noChangeArrowheads="1"/>
          </p:cNvSpPr>
          <p:nvPr/>
        </p:nvSpPr>
        <p:spPr bwMode="auto">
          <a:xfrm>
            <a:off x="2479477" y="9548396"/>
            <a:ext cx="4291013" cy="430887"/>
          </a:xfrm>
          <a:prstGeom prst="rect">
            <a:avLst/>
          </a:prstGeom>
          <a:noFill/>
          <a:ln w="9525">
            <a:noFill/>
            <a:miter lim="800000"/>
            <a:headEnd/>
            <a:tailEnd/>
          </a:ln>
          <a:effectLst/>
        </p:spPr>
        <p:txBody>
          <a:bodyPr>
            <a:spAutoFit/>
          </a:bodyPr>
          <a:lstStyle/>
          <a:p>
            <a:pPr defTabSz="1018995"/>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1530 West Maloney Avenue • Gallup, NM  87301</a:t>
            </a:r>
            <a:b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1-505-722-9600 • www.gallup.HGI.com</a:t>
            </a:r>
            <a:endParaRPr lang="en-US" sz="1100" baseline="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p:cNvSpPr txBox="1"/>
          <p:nvPr/>
        </p:nvSpPr>
        <p:spPr>
          <a:xfrm>
            <a:off x="571500" y="8382000"/>
            <a:ext cx="4876800" cy="369332"/>
          </a:xfrm>
          <a:prstGeom prst="rect">
            <a:avLst/>
          </a:prstGeom>
          <a:noFill/>
        </p:spPr>
        <p:txBody>
          <a:bodyPr wrap="square" lIns="0" tIns="0" rIns="0" bIns="0" rtlCol="0">
            <a:spAutoFit/>
          </a:bodyPr>
          <a:lstStyle/>
          <a:p>
            <a:r>
              <a:rPr lang="en-US" sz="1800" i="1" dirty="0">
                <a:latin typeface="Times New Roman" panose="02020603050405020304" pitchFamily="18" charset="0"/>
                <a:cs typeface="Times New Roman" panose="02020603050405020304" pitchFamily="18" charset="0"/>
              </a:rPr>
              <a:t>A twenty-five percent service charge and applicable state sales tax will be added to all food and beverage arrangements</a:t>
            </a:r>
            <a:r>
              <a:rPr lang="en-US" sz="800" i="1" dirty="0"/>
              <a:t>.</a:t>
            </a:r>
          </a:p>
        </p:txBody>
      </p:sp>
      <p:grpSp>
        <p:nvGrpSpPr>
          <p:cNvPr id="9" name="Group 22"/>
          <p:cNvGrpSpPr>
            <a:grpSpLocks/>
          </p:cNvGrpSpPr>
          <p:nvPr/>
        </p:nvGrpSpPr>
        <p:grpSpPr bwMode="auto">
          <a:xfrm>
            <a:off x="617339" y="9499600"/>
            <a:ext cx="1538286" cy="399143"/>
            <a:chOff x="240" y="5664"/>
            <a:chExt cx="912" cy="240"/>
          </a:xfrm>
        </p:grpSpPr>
        <p:pic>
          <p:nvPicPr>
            <p:cNvPr id="12" name="Picture 23" descr="HGI color logo"/>
            <p:cNvPicPr>
              <a:picLocks noChangeAspect="1" noChangeArrowheads="1"/>
            </p:cNvPicPr>
            <p:nvPr/>
          </p:nvPicPr>
          <p:blipFill>
            <a:blip r:embed="rId2" cstate="print">
              <a:clrChange>
                <a:clrFrom>
                  <a:srgbClr val="FDFDFD"/>
                </a:clrFrom>
                <a:clrTo>
                  <a:srgbClr val="FDFDFD">
                    <a:alpha val="0"/>
                  </a:srgbClr>
                </a:clrTo>
              </a:clrChange>
            </a:blip>
            <a:srcRect l="21053" t="-10983"/>
            <a:stretch>
              <a:fillRect/>
            </a:stretch>
          </p:blipFill>
          <p:spPr bwMode="auto">
            <a:xfrm>
              <a:off x="432" y="5664"/>
              <a:ext cx="720" cy="192"/>
            </a:xfrm>
            <a:prstGeom prst="rect">
              <a:avLst/>
            </a:prstGeom>
            <a:noFill/>
          </p:spPr>
        </p:pic>
        <p:pic>
          <p:nvPicPr>
            <p:cNvPr id="15" name="Picture 24" descr="HGI color logo"/>
            <p:cNvPicPr>
              <a:picLocks noChangeAspect="1" noChangeArrowheads="1"/>
            </p:cNvPicPr>
            <p:nvPr/>
          </p:nvPicPr>
          <p:blipFill>
            <a:blip r:embed="rId2" cstate="print"/>
            <a:srcRect r="80592" b="-28323"/>
            <a:stretch>
              <a:fillRect/>
            </a:stretch>
          </p:blipFill>
          <p:spPr bwMode="auto">
            <a:xfrm>
              <a:off x="240" y="5682"/>
              <a:ext cx="177" cy="222"/>
            </a:xfrm>
            <a:prstGeom prst="rect">
              <a:avLst/>
            </a:prstGeom>
            <a:noFill/>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Text Box 9"/>
          <p:cNvSpPr txBox="1">
            <a:spLocks noChangeArrowheads="1"/>
          </p:cNvSpPr>
          <p:nvPr/>
        </p:nvSpPr>
        <p:spPr bwMode="auto">
          <a:xfrm>
            <a:off x="485775" y="2209800"/>
            <a:ext cx="6629400" cy="5638800"/>
          </a:xfrm>
          <a:prstGeom prst="rect">
            <a:avLst/>
          </a:prstGeom>
          <a:noFill/>
          <a:ln w="9525">
            <a:noFill/>
            <a:miter lim="800000"/>
            <a:headEnd/>
            <a:tailEnd/>
          </a:ln>
          <a:effectLst/>
        </p:spPr>
        <p:txBody>
          <a:bodyPr lIns="0" tIns="0" rIns="0" bIns="0"/>
          <a:lstStyle/>
          <a:p>
            <a:r>
              <a:rPr lang="en-US" dirty="0">
                <a:latin typeface="Times New Roman" panose="02020603050405020304" pitchFamily="18" charset="0"/>
                <a:cs typeface="Times New Roman" panose="02020603050405020304" pitchFamily="18" charset="0"/>
              </a:rPr>
              <a:t>ENCHILADA PLATE                           		$17 per person</a:t>
            </a:r>
          </a:p>
          <a:p>
            <a:r>
              <a:rPr lang="en-US" dirty="0">
                <a:latin typeface="Times New Roman" panose="02020603050405020304" pitchFamily="18" charset="0"/>
                <a:cs typeface="Times New Roman" panose="02020603050405020304" pitchFamily="18" charset="0"/>
              </a:rPr>
              <a:t>Two Enchiladas (Beef, Chicken or Cheese) topped with Cheddar and Jack Cheese with your choice of Red or Green Chile served with Spanish Rice and Frijoles </a:t>
            </a:r>
            <a:r>
              <a:rPr lang="en-US" dirty="0" err="1">
                <a:latin typeface="Times New Roman" panose="02020603050405020304" pitchFamily="18" charset="0"/>
                <a:cs typeface="Times New Roman" panose="02020603050405020304" pitchFamily="18" charset="0"/>
              </a:rPr>
              <a:t>Charros</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GREEN CHILE CHICKEN PICATA      	$17 per person</a:t>
            </a:r>
          </a:p>
          <a:p>
            <a:r>
              <a:rPr lang="en-US" dirty="0">
                <a:latin typeface="Times New Roman" panose="02020603050405020304" pitchFamily="18" charset="0"/>
                <a:cs typeface="Times New Roman" panose="02020603050405020304" pitchFamily="18" charset="0"/>
              </a:rPr>
              <a:t>Six ounce Chicken Breast lightly floured and sautéed served with a Green Chile Risotto and Seasonal Vegetables.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CITRUS PASTA PRIMAVERA             		$16 per person</a:t>
            </a:r>
          </a:p>
          <a:p>
            <a:r>
              <a:rPr lang="en-US" dirty="0">
                <a:latin typeface="Times New Roman" panose="02020603050405020304" pitchFamily="18" charset="0"/>
                <a:cs typeface="Times New Roman" panose="02020603050405020304" pitchFamily="18" charset="0"/>
              </a:rPr>
              <a:t>Seasonal Vegetables sautéed in an Orange Juice and White Wine </a:t>
            </a:r>
            <a:r>
              <a:rPr lang="en-US" dirty="0" err="1">
                <a:latin typeface="Times New Roman" panose="02020603050405020304" pitchFamily="18" charset="0"/>
                <a:cs typeface="Times New Roman" panose="02020603050405020304" pitchFamily="18" charset="0"/>
              </a:rPr>
              <a:t>Boursin</a:t>
            </a:r>
            <a:r>
              <a:rPr lang="en-US" dirty="0">
                <a:latin typeface="Times New Roman" panose="02020603050405020304" pitchFamily="18" charset="0"/>
                <a:cs typeface="Times New Roman" panose="02020603050405020304" pitchFamily="18" charset="0"/>
              </a:rPr>
              <a:t> Cheese sauce over Linguini with Garlic Toast.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CARNE CON PAPA         		    	$18 per person</a:t>
            </a:r>
          </a:p>
          <a:p>
            <a:r>
              <a:rPr lang="en-US" dirty="0">
                <a:latin typeface="Times New Roman" panose="02020603050405020304" pitchFamily="18" charset="0"/>
                <a:cs typeface="Times New Roman" panose="02020603050405020304" pitchFamily="18" charset="0"/>
              </a:rPr>
              <a:t>Six ounce cut Sirloin topped with Red Chile Demi Glaze served with Garlic Mashed Potatoes and Chef’s Choice of Vegetables.</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MEXICAN DELIGHT			$16 per person</a:t>
            </a:r>
          </a:p>
          <a:p>
            <a:r>
              <a:rPr lang="en-US" dirty="0">
                <a:latin typeface="Times New Roman" panose="02020603050405020304" pitchFamily="18" charset="0"/>
                <a:cs typeface="Times New Roman" panose="02020603050405020304" pitchFamily="18" charset="0"/>
              </a:rPr>
              <a:t>Your choice of Chicken or Beef Tacos, Spanish Rice and Beans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ITALIA 				$15 per person</a:t>
            </a:r>
          </a:p>
          <a:p>
            <a:r>
              <a:rPr lang="en-US" dirty="0">
                <a:latin typeface="Times New Roman" panose="02020603050405020304" pitchFamily="18" charset="0"/>
                <a:cs typeface="Times New Roman" panose="02020603050405020304" pitchFamily="18" charset="0"/>
              </a:rPr>
              <a:t>Spaghetti with Meatballs, Garden Green Salad and Garlic Bread Toast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All Plated Lunches are served with a house salad, warm rolls and butter, Iced Tea, Water and Chef’s choice of dessert. If guest count is less than 100 only one selection must be made.</a:t>
            </a:r>
          </a:p>
          <a:p>
            <a:pPr defTabSz="1018995">
              <a:lnSpc>
                <a:spcPct val="115000"/>
              </a:lnSpc>
              <a:spcBef>
                <a:spcPts val="300"/>
              </a:spcBef>
            </a:pPr>
            <a:endParaRPr lang="en-US" baseline="0" dirty="0">
              <a:latin typeface="Times New Roman" panose="02020603050405020304" pitchFamily="18" charset="0"/>
              <a:cs typeface="Times New Roman" panose="02020603050405020304" pitchFamily="18" charset="0"/>
            </a:endParaRPr>
          </a:p>
        </p:txBody>
      </p:sp>
      <p:sp>
        <p:nvSpPr>
          <p:cNvPr id="19" name="Text Placeholder 18"/>
          <p:cNvSpPr>
            <a:spLocks noGrp="1"/>
          </p:cNvSpPr>
          <p:nvPr>
            <p:ph type="body" sz="quarter" idx="14"/>
          </p:nvPr>
        </p:nvSpPr>
        <p:spPr/>
        <p:txBody>
          <a:bodyPr/>
          <a:lstStyle/>
          <a:p>
            <a:r>
              <a:rPr lang="en-US" dirty="0">
                <a:latin typeface="Times New Roman" panose="02020603050405020304" pitchFamily="18" charset="0"/>
                <a:cs typeface="Times New Roman" panose="02020603050405020304" pitchFamily="18" charset="0"/>
              </a:rPr>
              <a:t>Plated </a:t>
            </a:r>
          </a:p>
          <a:p>
            <a:r>
              <a:rPr lang="en-US" dirty="0">
                <a:latin typeface="Times New Roman" panose="02020603050405020304" pitchFamily="18" charset="0"/>
                <a:cs typeface="Times New Roman" panose="02020603050405020304" pitchFamily="18" charset="0"/>
              </a:rPr>
              <a:t>  lunch</a:t>
            </a:r>
          </a:p>
        </p:txBody>
      </p:sp>
      <p:sp>
        <p:nvSpPr>
          <p:cNvPr id="10" name="Text Box 25"/>
          <p:cNvSpPr txBox="1">
            <a:spLocks noChangeArrowheads="1"/>
          </p:cNvSpPr>
          <p:nvPr/>
        </p:nvSpPr>
        <p:spPr bwMode="auto">
          <a:xfrm>
            <a:off x="2479477" y="9548396"/>
            <a:ext cx="4291013" cy="430887"/>
          </a:xfrm>
          <a:prstGeom prst="rect">
            <a:avLst/>
          </a:prstGeom>
          <a:noFill/>
          <a:ln w="9525">
            <a:noFill/>
            <a:miter lim="800000"/>
            <a:headEnd/>
            <a:tailEnd/>
          </a:ln>
          <a:effectLst/>
        </p:spPr>
        <p:txBody>
          <a:bodyPr>
            <a:spAutoFit/>
          </a:bodyPr>
          <a:lstStyle/>
          <a:p>
            <a:pPr defTabSz="1018995"/>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1530 West Maloney Avenue • Gallup, NM  87301</a:t>
            </a:r>
            <a:b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1-505-722-9600 • www.gallup.HGI.com</a:t>
            </a:r>
            <a:endParaRPr lang="en-US" sz="1100" baseline="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p:cNvSpPr txBox="1"/>
          <p:nvPr/>
        </p:nvSpPr>
        <p:spPr>
          <a:xfrm>
            <a:off x="571500" y="8382000"/>
            <a:ext cx="4876800" cy="369332"/>
          </a:xfrm>
          <a:prstGeom prst="rect">
            <a:avLst/>
          </a:prstGeom>
          <a:noFill/>
        </p:spPr>
        <p:txBody>
          <a:bodyPr wrap="square" lIns="0" tIns="0" rIns="0" bIns="0" rtlCol="0">
            <a:spAutoFit/>
          </a:bodyPr>
          <a:lstStyle/>
          <a:p>
            <a:r>
              <a:rPr lang="en-US" sz="1800" b="1" i="1" u="sng" dirty="0">
                <a:latin typeface="Times New Roman" panose="02020603050405020304" pitchFamily="18" charset="0"/>
                <a:cs typeface="Times New Roman" panose="02020603050405020304" pitchFamily="18" charset="0"/>
              </a:rPr>
              <a:t>A twenty-five percent service charge and applicable state sales tax will be added to all food and beverage arrangements.</a:t>
            </a:r>
          </a:p>
        </p:txBody>
      </p:sp>
      <p:grpSp>
        <p:nvGrpSpPr>
          <p:cNvPr id="9" name="Group 22"/>
          <p:cNvGrpSpPr>
            <a:grpSpLocks/>
          </p:cNvGrpSpPr>
          <p:nvPr/>
        </p:nvGrpSpPr>
        <p:grpSpPr bwMode="auto">
          <a:xfrm>
            <a:off x="617339" y="9499600"/>
            <a:ext cx="1538286" cy="399143"/>
            <a:chOff x="240" y="5664"/>
            <a:chExt cx="912" cy="240"/>
          </a:xfrm>
        </p:grpSpPr>
        <p:pic>
          <p:nvPicPr>
            <p:cNvPr id="11" name="Picture 23" descr="HGI color logo"/>
            <p:cNvPicPr>
              <a:picLocks noChangeAspect="1" noChangeArrowheads="1"/>
            </p:cNvPicPr>
            <p:nvPr/>
          </p:nvPicPr>
          <p:blipFill>
            <a:blip r:embed="rId2" cstate="print">
              <a:clrChange>
                <a:clrFrom>
                  <a:srgbClr val="FDFDFD"/>
                </a:clrFrom>
                <a:clrTo>
                  <a:srgbClr val="FDFDFD">
                    <a:alpha val="0"/>
                  </a:srgbClr>
                </a:clrTo>
              </a:clrChange>
            </a:blip>
            <a:srcRect l="21053" t="-10983"/>
            <a:stretch>
              <a:fillRect/>
            </a:stretch>
          </p:blipFill>
          <p:spPr bwMode="auto">
            <a:xfrm>
              <a:off x="432" y="5664"/>
              <a:ext cx="720" cy="192"/>
            </a:xfrm>
            <a:prstGeom prst="rect">
              <a:avLst/>
            </a:prstGeom>
            <a:noFill/>
          </p:spPr>
        </p:pic>
        <p:pic>
          <p:nvPicPr>
            <p:cNvPr id="12" name="Picture 24" descr="HGI color logo"/>
            <p:cNvPicPr>
              <a:picLocks noChangeAspect="1" noChangeArrowheads="1"/>
            </p:cNvPicPr>
            <p:nvPr/>
          </p:nvPicPr>
          <p:blipFill>
            <a:blip r:embed="rId2" cstate="print"/>
            <a:srcRect r="80592" b="-28323"/>
            <a:stretch>
              <a:fillRect/>
            </a:stretch>
          </p:blipFill>
          <p:spPr bwMode="auto">
            <a:xfrm>
              <a:off x="240" y="5682"/>
              <a:ext cx="177" cy="222"/>
            </a:xfrm>
            <a:prstGeom prst="rect">
              <a:avLst/>
            </a:prstGeom>
            <a:noFill/>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Text Box 9"/>
          <p:cNvSpPr txBox="1">
            <a:spLocks noChangeArrowheads="1"/>
          </p:cNvSpPr>
          <p:nvPr/>
        </p:nvSpPr>
        <p:spPr bwMode="auto">
          <a:xfrm>
            <a:off x="304800" y="2286000"/>
            <a:ext cx="6629400" cy="5519928"/>
          </a:xfrm>
          <a:prstGeom prst="rect">
            <a:avLst/>
          </a:prstGeom>
          <a:noFill/>
          <a:ln w="9525">
            <a:noFill/>
            <a:miter lim="800000"/>
            <a:headEnd/>
            <a:tailEnd/>
          </a:ln>
          <a:effectLst/>
        </p:spPr>
        <p:txBody>
          <a:bodyPr lIns="0" tIns="0" rIns="0" bIns="0"/>
          <a:lstStyle/>
          <a:p>
            <a:r>
              <a:rPr lang="en-US" dirty="0">
                <a:latin typeface="Times New Roman" panose="02020603050405020304" pitchFamily="18" charset="0"/>
                <a:cs typeface="Times New Roman" panose="02020603050405020304" pitchFamily="18" charset="0"/>
              </a:rPr>
              <a:t>BUILD YOUR OWN			$18 PER PERSON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(Minimum of 3 items, each additional item is $2)</a:t>
            </a:r>
          </a:p>
          <a:p>
            <a:endParaRPr lang="en-US" dirty="0">
              <a:latin typeface="Times New Roman" panose="02020603050405020304" pitchFamily="18" charset="0"/>
              <a:cs typeface="Times New Roman" panose="02020603050405020304" pitchFamily="18" charset="0"/>
            </a:endParaRPr>
          </a:p>
          <a:p>
            <a:pPr marL="824789"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Seasoned Vegetables</a:t>
            </a:r>
          </a:p>
          <a:p>
            <a:pPr marL="824789"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Chopped</a:t>
            </a:r>
            <a:r>
              <a:rPr lang="en-US"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Sirloin with gravy</a:t>
            </a:r>
            <a:r>
              <a:rPr lang="en-US" baseline="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824789"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Mashed Potatoes</a:t>
            </a:r>
          </a:p>
          <a:p>
            <a:pPr marL="824789"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Spanish Rice</a:t>
            </a:r>
          </a:p>
          <a:p>
            <a:pPr marL="824789"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Frijoles </a:t>
            </a:r>
          </a:p>
          <a:p>
            <a:pPr marL="824789"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Enchiladas (Beef or Chicken)</a:t>
            </a:r>
          </a:p>
          <a:p>
            <a:pPr marL="824789"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Cheese Sauce over Linguini</a:t>
            </a:r>
          </a:p>
          <a:p>
            <a:pPr marL="824789"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Sourdough or Wheat Bread served with choice of </a:t>
            </a:r>
          </a:p>
          <a:p>
            <a:pPr lvl="1"/>
            <a:endParaRPr lang="en-US" sz="1100" dirty="0">
              <a:latin typeface="Times New Roman" panose="02020603050405020304" pitchFamily="18" charset="0"/>
              <a:cs typeface="Times New Roman" panose="02020603050405020304" pitchFamily="18" charset="0"/>
            </a:endParaRPr>
          </a:p>
          <a:p>
            <a:pPr marL="1306678" lvl="2" indent="-34290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Turkey, Ham, or Roast Beef</a:t>
            </a:r>
          </a:p>
          <a:p>
            <a:pPr marL="1306678" lvl="2" indent="-34290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Pepper Jack or Cheddar</a:t>
            </a:r>
            <a:r>
              <a:rPr lang="en-US"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Cheese</a:t>
            </a:r>
          </a:p>
          <a:p>
            <a:pPr lvl="2"/>
            <a:endParaRPr lang="en-US" sz="1050" dirty="0">
              <a:latin typeface="Times New Roman" panose="02020603050405020304" pitchFamily="18" charset="0"/>
              <a:cs typeface="Times New Roman" panose="02020603050405020304" pitchFamily="18" charset="0"/>
            </a:endParaRPr>
          </a:p>
          <a:p>
            <a:pPr marL="824789"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Chicken Caesar Wrap</a:t>
            </a:r>
          </a:p>
          <a:p>
            <a:pPr marL="824789"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Chef Choice Soup</a:t>
            </a:r>
          </a:p>
          <a:p>
            <a:r>
              <a:rPr lang="en-US"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All Plated Lunches are served with a house salad, warm rolls and butter, Iced Tea, Water and Chef’s choice of dessert. </a:t>
            </a:r>
          </a:p>
          <a:p>
            <a:endParaRPr lang="en-US" b="1" baseline="0" dirty="0">
              <a:latin typeface="Times New Roman" panose="02020603050405020304" pitchFamily="18" charset="0"/>
              <a:cs typeface="Times New Roman" panose="02020603050405020304" pitchFamily="18" charset="0"/>
            </a:endParaRPr>
          </a:p>
          <a:p>
            <a:r>
              <a:rPr lang="en-US" b="1" baseline="0"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defTabSz="1018995">
              <a:lnSpc>
                <a:spcPct val="115000"/>
              </a:lnSpc>
              <a:spcBef>
                <a:spcPts val="300"/>
              </a:spcBef>
            </a:pPr>
            <a:endParaRPr lang="en-US" baseline="0" dirty="0">
              <a:latin typeface="Times New Roman" panose="02020603050405020304" pitchFamily="18" charset="0"/>
              <a:cs typeface="Times New Roman" panose="02020603050405020304" pitchFamily="18" charset="0"/>
            </a:endParaRPr>
          </a:p>
        </p:txBody>
      </p:sp>
      <p:sp>
        <p:nvSpPr>
          <p:cNvPr id="19" name="Text Placeholder 18"/>
          <p:cNvSpPr>
            <a:spLocks noGrp="1"/>
          </p:cNvSpPr>
          <p:nvPr>
            <p:ph type="body" sz="quarter" idx="14"/>
          </p:nvPr>
        </p:nvSpPr>
        <p:spPr/>
        <p:txBody>
          <a:bodyPr/>
          <a:lstStyle/>
          <a:p>
            <a:r>
              <a:rPr lang="en-US" dirty="0">
                <a:latin typeface="Times New Roman" panose="02020603050405020304" pitchFamily="18" charset="0"/>
                <a:cs typeface="Times New Roman" panose="02020603050405020304" pitchFamily="18" charset="0"/>
              </a:rPr>
              <a:t>Plated </a:t>
            </a:r>
          </a:p>
          <a:p>
            <a:r>
              <a:rPr lang="en-US" dirty="0">
                <a:latin typeface="Times New Roman" panose="02020603050405020304" pitchFamily="18" charset="0"/>
                <a:cs typeface="Times New Roman" panose="02020603050405020304" pitchFamily="18" charset="0"/>
              </a:rPr>
              <a:t>  lunch </a:t>
            </a:r>
            <a:r>
              <a:rPr lang="en-US" dirty="0" err="1">
                <a:latin typeface="Times New Roman" panose="02020603050405020304" pitchFamily="18" charset="0"/>
                <a:cs typeface="Times New Roman" panose="02020603050405020304" pitchFamily="18" charset="0"/>
              </a:rPr>
              <a:t>cont</a:t>
            </a:r>
            <a:r>
              <a:rPr lang="en-US" dirty="0">
                <a:latin typeface="Times New Roman" panose="02020603050405020304" pitchFamily="18" charset="0"/>
                <a:cs typeface="Times New Roman" panose="02020603050405020304" pitchFamily="18" charset="0"/>
              </a:rPr>
              <a:t>’</a:t>
            </a:r>
          </a:p>
        </p:txBody>
      </p:sp>
      <p:sp>
        <p:nvSpPr>
          <p:cNvPr id="10" name="Text Box 25"/>
          <p:cNvSpPr txBox="1">
            <a:spLocks noChangeArrowheads="1"/>
          </p:cNvSpPr>
          <p:nvPr/>
        </p:nvSpPr>
        <p:spPr bwMode="auto">
          <a:xfrm>
            <a:off x="2479477" y="9548396"/>
            <a:ext cx="4291013" cy="430887"/>
          </a:xfrm>
          <a:prstGeom prst="rect">
            <a:avLst/>
          </a:prstGeom>
          <a:noFill/>
          <a:ln w="9525">
            <a:noFill/>
            <a:miter lim="800000"/>
            <a:headEnd/>
            <a:tailEnd/>
          </a:ln>
          <a:effectLst/>
        </p:spPr>
        <p:txBody>
          <a:bodyPr>
            <a:spAutoFit/>
          </a:bodyPr>
          <a:lstStyle/>
          <a:p>
            <a:pPr defTabSz="1018995"/>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1530 West Maloney Avenue • Gallup, NM  87301</a:t>
            </a:r>
            <a:b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1-505-722-9600 • www.gallup.HGI.com</a:t>
            </a:r>
            <a:endParaRPr lang="en-US" sz="1100" baseline="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p:cNvSpPr txBox="1"/>
          <p:nvPr/>
        </p:nvSpPr>
        <p:spPr>
          <a:xfrm>
            <a:off x="571500" y="8382000"/>
            <a:ext cx="4876800" cy="369332"/>
          </a:xfrm>
          <a:prstGeom prst="rect">
            <a:avLst/>
          </a:prstGeom>
          <a:noFill/>
        </p:spPr>
        <p:txBody>
          <a:bodyPr wrap="square" lIns="0" tIns="0" rIns="0" bIns="0" rtlCol="0">
            <a:spAutoFit/>
          </a:bodyPr>
          <a:lstStyle/>
          <a:p>
            <a:r>
              <a:rPr lang="en-US" sz="1800" b="1" i="1" u="sng" dirty="0">
                <a:latin typeface="Times New Roman" panose="02020603050405020304" pitchFamily="18" charset="0"/>
                <a:cs typeface="Times New Roman" panose="02020603050405020304" pitchFamily="18" charset="0"/>
              </a:rPr>
              <a:t>A twenty-five percent service charge and applicable state sales tax will be added to all food and beverage arrangements.</a:t>
            </a:r>
          </a:p>
        </p:txBody>
      </p:sp>
      <p:grpSp>
        <p:nvGrpSpPr>
          <p:cNvPr id="9" name="Group 22"/>
          <p:cNvGrpSpPr>
            <a:grpSpLocks/>
          </p:cNvGrpSpPr>
          <p:nvPr/>
        </p:nvGrpSpPr>
        <p:grpSpPr bwMode="auto">
          <a:xfrm>
            <a:off x="617339" y="9499600"/>
            <a:ext cx="1538286" cy="399143"/>
            <a:chOff x="240" y="5664"/>
            <a:chExt cx="912" cy="240"/>
          </a:xfrm>
        </p:grpSpPr>
        <p:pic>
          <p:nvPicPr>
            <p:cNvPr id="11" name="Picture 23" descr="HGI color logo"/>
            <p:cNvPicPr>
              <a:picLocks noChangeAspect="1" noChangeArrowheads="1"/>
            </p:cNvPicPr>
            <p:nvPr/>
          </p:nvPicPr>
          <p:blipFill>
            <a:blip r:embed="rId2" cstate="print">
              <a:clrChange>
                <a:clrFrom>
                  <a:srgbClr val="FDFDFD"/>
                </a:clrFrom>
                <a:clrTo>
                  <a:srgbClr val="FDFDFD">
                    <a:alpha val="0"/>
                  </a:srgbClr>
                </a:clrTo>
              </a:clrChange>
            </a:blip>
            <a:srcRect l="21053" t="-10983"/>
            <a:stretch>
              <a:fillRect/>
            </a:stretch>
          </p:blipFill>
          <p:spPr bwMode="auto">
            <a:xfrm>
              <a:off x="432" y="5664"/>
              <a:ext cx="720" cy="192"/>
            </a:xfrm>
            <a:prstGeom prst="rect">
              <a:avLst/>
            </a:prstGeom>
            <a:noFill/>
          </p:spPr>
        </p:pic>
        <p:pic>
          <p:nvPicPr>
            <p:cNvPr id="12" name="Picture 24" descr="HGI color logo"/>
            <p:cNvPicPr>
              <a:picLocks noChangeAspect="1" noChangeArrowheads="1"/>
            </p:cNvPicPr>
            <p:nvPr/>
          </p:nvPicPr>
          <p:blipFill>
            <a:blip r:embed="rId2" cstate="print"/>
            <a:srcRect r="80592" b="-28323"/>
            <a:stretch>
              <a:fillRect/>
            </a:stretch>
          </p:blipFill>
          <p:spPr bwMode="auto">
            <a:xfrm>
              <a:off x="240" y="5682"/>
              <a:ext cx="177" cy="222"/>
            </a:xfrm>
            <a:prstGeom prst="rect">
              <a:avLst/>
            </a:prstGeom>
            <a:noFill/>
          </p:spPr>
        </p:pic>
      </p:grpSp>
    </p:spTree>
    <p:extLst>
      <p:ext uri="{BB962C8B-B14F-4D97-AF65-F5344CB8AC3E}">
        <p14:creationId xmlns:p14="http://schemas.microsoft.com/office/powerpoint/2010/main" val="3986014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4"/>
          </p:nvPr>
        </p:nvSpPr>
        <p:spPr/>
        <p:txBody>
          <a:bodyPr/>
          <a:lstStyle/>
          <a:p>
            <a:r>
              <a:rPr lang="en-US" dirty="0">
                <a:latin typeface="Times New Roman" panose="02020603050405020304" pitchFamily="18" charset="0"/>
                <a:cs typeface="Times New Roman" panose="02020603050405020304" pitchFamily="18" charset="0"/>
              </a:rPr>
              <a:t>Lunch </a:t>
            </a:r>
          </a:p>
          <a:p>
            <a:r>
              <a:rPr lang="en-US" dirty="0">
                <a:latin typeface="Times New Roman" panose="02020603050405020304" pitchFamily="18" charset="0"/>
                <a:cs typeface="Times New Roman" panose="02020603050405020304" pitchFamily="18" charset="0"/>
              </a:rPr>
              <a:t>  buffets</a:t>
            </a:r>
          </a:p>
        </p:txBody>
      </p:sp>
      <p:sp>
        <p:nvSpPr>
          <p:cNvPr id="10" name="Text Box 25"/>
          <p:cNvSpPr txBox="1">
            <a:spLocks noChangeArrowheads="1"/>
          </p:cNvSpPr>
          <p:nvPr/>
        </p:nvSpPr>
        <p:spPr bwMode="auto">
          <a:xfrm>
            <a:off x="2479477" y="9548396"/>
            <a:ext cx="4291013" cy="430887"/>
          </a:xfrm>
          <a:prstGeom prst="rect">
            <a:avLst/>
          </a:prstGeom>
          <a:noFill/>
          <a:ln w="9525">
            <a:noFill/>
            <a:miter lim="800000"/>
            <a:headEnd/>
            <a:tailEnd/>
          </a:ln>
          <a:effectLst/>
        </p:spPr>
        <p:txBody>
          <a:bodyPr>
            <a:spAutoFit/>
          </a:bodyPr>
          <a:lstStyle/>
          <a:p>
            <a:pPr defTabSz="1018995"/>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1530 West Maloney Avenue • Gallup, NM  87301</a:t>
            </a:r>
            <a:b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1-505-722-9600 • www.gallup.HGI.com</a:t>
            </a:r>
            <a:endParaRPr lang="en-US" sz="1100" baseline="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 Box 9"/>
          <p:cNvSpPr txBox="1">
            <a:spLocks noChangeArrowheads="1"/>
          </p:cNvSpPr>
          <p:nvPr/>
        </p:nvSpPr>
        <p:spPr bwMode="auto">
          <a:xfrm>
            <a:off x="485775" y="2130552"/>
            <a:ext cx="6715125" cy="6099048"/>
          </a:xfrm>
          <a:prstGeom prst="rect">
            <a:avLst/>
          </a:prstGeom>
          <a:noFill/>
          <a:ln w="9525">
            <a:noFill/>
            <a:miter lim="800000"/>
            <a:headEnd/>
            <a:tailEnd/>
          </a:ln>
          <a:effectLst/>
        </p:spPr>
        <p:txBody>
          <a:bodyPr lIns="0" tIns="0" rIns="0" bIns="0"/>
          <a:lstStyle/>
          <a:p>
            <a:r>
              <a:rPr lang="en-US" dirty="0">
                <a:latin typeface="Times New Roman" panose="02020603050405020304" pitchFamily="18" charset="0"/>
                <a:cs typeface="Times New Roman" panose="02020603050405020304" pitchFamily="18" charset="0"/>
              </a:rPr>
              <a:t>DELI BUFFET                          		$20 per person</a:t>
            </a:r>
          </a:p>
          <a:p>
            <a:r>
              <a:rPr lang="en-US" dirty="0">
                <a:latin typeface="Times New Roman" panose="02020603050405020304" pitchFamily="18" charset="0"/>
                <a:cs typeface="Times New Roman" panose="02020603050405020304" pitchFamily="18" charset="0"/>
              </a:rPr>
              <a:t>Spring Mix Green Salad with choice of Dressings, Roast Beef, Roasted Turkey; Cheddar, American and Swiss Cheese served with Potato Chips, Mustard, Mayo, Sliced Tomatoes, Lettuce, Onions, Pickles and White or Wheat Sandwich Breads.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NEW MEXICAN BUFFET       		$23 per person</a:t>
            </a:r>
          </a:p>
          <a:p>
            <a:r>
              <a:rPr lang="en-US" dirty="0">
                <a:latin typeface="Times New Roman" panose="02020603050405020304" pitchFamily="18" charset="0"/>
                <a:cs typeface="Times New Roman" panose="02020603050405020304" pitchFamily="18" charset="0"/>
              </a:rPr>
              <a:t>Tossed Green Salad with a Green Chile Dressing, Chicken Taquitos, White Corn Tortilla Chips, Fresh Salsa, Enchiladas (Beef, Chicken or Cheese), Red and Green Chile sauce, Pinto Beans and Spanish Rice.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SOUTHWEST BBQ                 		$24 per person</a:t>
            </a:r>
          </a:p>
          <a:p>
            <a:r>
              <a:rPr lang="en-US" dirty="0">
                <a:latin typeface="Times New Roman" panose="02020603050405020304" pitchFamily="18" charset="0"/>
                <a:cs typeface="Times New Roman" panose="02020603050405020304" pitchFamily="18" charset="0"/>
              </a:rPr>
              <a:t>Southern Style Potato Salad, Pine Apple Coleslaw, BBQ Chicken, Grill Hotlink and Peppers, Bacon Mac &amp; Cheese Bake, Baked Beans served with Assorted Rolls.</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BUILD YOUR OWN			$21</a:t>
            </a:r>
          </a:p>
          <a:p>
            <a:r>
              <a:rPr lang="en-US" dirty="0">
                <a:latin typeface="Times New Roman" panose="02020603050405020304" pitchFamily="18" charset="0"/>
                <a:cs typeface="Times New Roman" panose="02020603050405020304" pitchFamily="18" charset="0"/>
              </a:rPr>
              <a:t>(Minimum of 3 items each additional item add $2 to any offered lunch buffet)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*Baked Beans                     	* Black Forest Ham		*Roast Beef                                             * Pasta Salad			*Roast Turkey                        	* Southern Style Potato Salad	                           	* Mac &amp; Cheese		* Enchiladas (Beef, Chicken, or Cheese)</a:t>
            </a:r>
          </a:p>
          <a:p>
            <a:r>
              <a:rPr lang="en-US" dirty="0">
                <a:latin typeface="Times New Roman" panose="02020603050405020304" pitchFamily="18" charset="0"/>
                <a:cs typeface="Times New Roman" panose="02020603050405020304" pitchFamily="18" charset="0"/>
              </a:rPr>
              <a:t>	* BBQ Chicken		*Spanish Rice</a:t>
            </a:r>
          </a:p>
          <a:p>
            <a:r>
              <a:rPr lang="en-US" dirty="0">
                <a:latin typeface="Times New Roman" panose="02020603050405020304" pitchFamily="18" charset="0"/>
                <a:cs typeface="Times New Roman" panose="02020603050405020304" pitchFamily="18" charset="0"/>
              </a:rPr>
              <a:t>	* Hotlinks			*Frijoles</a:t>
            </a:r>
          </a:p>
          <a:p>
            <a:r>
              <a:rPr lang="en-US" dirty="0">
                <a:latin typeface="Times New Roman" panose="02020603050405020304" pitchFamily="18" charset="0"/>
                <a:cs typeface="Times New Roman" panose="02020603050405020304" pitchFamily="18" charset="0"/>
              </a:rPr>
              <a:t>	*Seasonal Vegetables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Lunch Buffets include freshly brewed Iced Tea, Water and Chef’s choice dessert.  Lunch Buffets are provided for a maximum of 1½ hours.  A minimum guest count of 25 is required for buffets.  For less than 25 guests, a $4 per person surcharge will be added.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pPr defTabSz="1018995">
              <a:lnSpc>
                <a:spcPct val="115000"/>
              </a:lnSpc>
              <a:spcBef>
                <a:spcPts val="300"/>
              </a:spcBef>
            </a:pPr>
            <a:endParaRPr lang="en-US" sz="1000" baseline="0" dirty="0"/>
          </a:p>
        </p:txBody>
      </p:sp>
      <p:sp>
        <p:nvSpPr>
          <p:cNvPr id="8" name="TextBox 7"/>
          <p:cNvSpPr txBox="1"/>
          <p:nvPr/>
        </p:nvSpPr>
        <p:spPr>
          <a:xfrm>
            <a:off x="571500" y="8382000"/>
            <a:ext cx="4876800" cy="369332"/>
          </a:xfrm>
          <a:prstGeom prst="rect">
            <a:avLst/>
          </a:prstGeom>
          <a:noFill/>
        </p:spPr>
        <p:txBody>
          <a:bodyPr wrap="square" lIns="0" tIns="0" rIns="0" bIns="0" rtlCol="0">
            <a:spAutoFit/>
          </a:bodyPr>
          <a:lstStyle/>
          <a:p>
            <a:r>
              <a:rPr lang="en-US" sz="1800" i="1" dirty="0">
                <a:latin typeface="Times New Roman" panose="02020603050405020304" pitchFamily="18" charset="0"/>
                <a:cs typeface="Times New Roman" panose="02020603050405020304" pitchFamily="18" charset="0"/>
              </a:rPr>
              <a:t>A twenty-five percent service charge and applicable state sales tax will be added to all food and beverage arrangements.</a:t>
            </a:r>
          </a:p>
        </p:txBody>
      </p:sp>
      <p:grpSp>
        <p:nvGrpSpPr>
          <p:cNvPr id="9" name="Group 22"/>
          <p:cNvGrpSpPr>
            <a:grpSpLocks/>
          </p:cNvGrpSpPr>
          <p:nvPr/>
        </p:nvGrpSpPr>
        <p:grpSpPr bwMode="auto">
          <a:xfrm>
            <a:off x="617339" y="9499600"/>
            <a:ext cx="1538286" cy="399143"/>
            <a:chOff x="240" y="5664"/>
            <a:chExt cx="912" cy="240"/>
          </a:xfrm>
        </p:grpSpPr>
        <p:pic>
          <p:nvPicPr>
            <p:cNvPr id="11" name="Picture 23" descr="HGI color logo"/>
            <p:cNvPicPr>
              <a:picLocks noChangeAspect="1" noChangeArrowheads="1"/>
            </p:cNvPicPr>
            <p:nvPr/>
          </p:nvPicPr>
          <p:blipFill>
            <a:blip r:embed="rId2" cstate="print">
              <a:clrChange>
                <a:clrFrom>
                  <a:srgbClr val="FDFDFD"/>
                </a:clrFrom>
                <a:clrTo>
                  <a:srgbClr val="FDFDFD">
                    <a:alpha val="0"/>
                  </a:srgbClr>
                </a:clrTo>
              </a:clrChange>
            </a:blip>
            <a:srcRect l="21053" t="-10983"/>
            <a:stretch>
              <a:fillRect/>
            </a:stretch>
          </p:blipFill>
          <p:spPr bwMode="auto">
            <a:xfrm>
              <a:off x="432" y="5664"/>
              <a:ext cx="720" cy="192"/>
            </a:xfrm>
            <a:prstGeom prst="rect">
              <a:avLst/>
            </a:prstGeom>
            <a:noFill/>
          </p:spPr>
        </p:pic>
        <p:pic>
          <p:nvPicPr>
            <p:cNvPr id="12" name="Picture 24" descr="HGI color logo"/>
            <p:cNvPicPr>
              <a:picLocks noChangeAspect="1" noChangeArrowheads="1"/>
            </p:cNvPicPr>
            <p:nvPr/>
          </p:nvPicPr>
          <p:blipFill>
            <a:blip r:embed="rId2" cstate="print"/>
            <a:srcRect r="80592" b="-28323"/>
            <a:stretch>
              <a:fillRect/>
            </a:stretch>
          </p:blipFill>
          <p:spPr bwMode="auto">
            <a:xfrm>
              <a:off x="240" y="5682"/>
              <a:ext cx="177" cy="222"/>
            </a:xfrm>
            <a:prstGeom prst="rect">
              <a:avLst/>
            </a:prstGeom>
            <a:noFill/>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US" dirty="0">
                <a:latin typeface="Times New Roman" panose="02020603050405020304" pitchFamily="18" charset="0"/>
                <a:cs typeface="Times New Roman" panose="02020603050405020304" pitchFamily="18" charset="0"/>
              </a:rPr>
              <a:t>Plated dinners</a:t>
            </a:r>
          </a:p>
        </p:txBody>
      </p:sp>
      <p:sp>
        <p:nvSpPr>
          <p:cNvPr id="10" name="Text Box 25"/>
          <p:cNvSpPr txBox="1">
            <a:spLocks noChangeArrowheads="1"/>
          </p:cNvSpPr>
          <p:nvPr/>
        </p:nvSpPr>
        <p:spPr bwMode="auto">
          <a:xfrm>
            <a:off x="2479477" y="9548396"/>
            <a:ext cx="4291013" cy="430887"/>
          </a:xfrm>
          <a:prstGeom prst="rect">
            <a:avLst/>
          </a:prstGeom>
          <a:noFill/>
          <a:ln w="9525">
            <a:noFill/>
            <a:miter lim="800000"/>
            <a:headEnd/>
            <a:tailEnd/>
          </a:ln>
          <a:effectLst/>
        </p:spPr>
        <p:txBody>
          <a:bodyPr>
            <a:spAutoFit/>
          </a:bodyPr>
          <a:lstStyle/>
          <a:p>
            <a:pPr defTabSz="1018995"/>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1530 West Maloney Avenue • Gallup, NM  87301</a:t>
            </a:r>
            <a:b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1-505-722-9600 • www.gallup.HGI.com</a:t>
            </a:r>
            <a:endParaRPr lang="en-US" sz="1100" baseline="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 Box 9"/>
          <p:cNvSpPr txBox="1">
            <a:spLocks noChangeArrowheads="1"/>
          </p:cNvSpPr>
          <p:nvPr/>
        </p:nvSpPr>
        <p:spPr bwMode="auto">
          <a:xfrm>
            <a:off x="566928" y="2130552"/>
            <a:ext cx="6595872" cy="5486400"/>
          </a:xfrm>
          <a:prstGeom prst="rect">
            <a:avLst/>
          </a:prstGeom>
          <a:noFill/>
          <a:ln w="9525">
            <a:noFill/>
            <a:miter lim="800000"/>
            <a:headEnd/>
            <a:tailEnd/>
          </a:ln>
          <a:effectLst/>
        </p:spPr>
        <p:txBody>
          <a:bodyPr lIns="0" tIns="0" rIns="0" bIns="0"/>
          <a:lstStyle/>
          <a:p>
            <a:r>
              <a:rPr lang="en-US" dirty="0">
                <a:latin typeface="Times New Roman" panose="02020603050405020304" pitchFamily="18" charset="0"/>
                <a:cs typeface="Times New Roman" panose="02020603050405020304" pitchFamily="18" charset="0"/>
              </a:rPr>
              <a:t>CHICKEN BACON PICCATA            		$22 per person</a:t>
            </a:r>
          </a:p>
          <a:p>
            <a:r>
              <a:rPr lang="en-US" dirty="0">
                <a:latin typeface="Times New Roman" panose="02020603050405020304" pitchFamily="18" charset="0"/>
                <a:cs typeface="Times New Roman" panose="02020603050405020304" pitchFamily="18" charset="0"/>
              </a:rPr>
              <a:t>Six Ounce Breast of Chicken sautéed in a White Wine Garlic Butter Sauce served over Linguini and topped with Apple Wood Bacon and Capers.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SURF &amp; TURF                                 		$30 per person</a:t>
            </a:r>
          </a:p>
          <a:p>
            <a:r>
              <a:rPr lang="en-US" dirty="0">
                <a:latin typeface="Times New Roman" panose="02020603050405020304" pitchFamily="18" charset="0"/>
                <a:cs typeface="Times New Roman" panose="02020603050405020304" pitchFamily="18" charset="0"/>
              </a:rPr>
              <a:t>Six Ounce Beef Tenderloin served with three sautéed Tiger Shrimp atop Roasted Garlic Mashed Potatoes topped with Coffee Demi Molasses.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FIRE ROASTED VEGETABLE PASTA       	$22 per person</a:t>
            </a:r>
          </a:p>
          <a:p>
            <a:r>
              <a:rPr lang="en-US" dirty="0">
                <a:latin typeface="Times New Roman" panose="02020603050405020304" pitchFamily="18" charset="0"/>
                <a:cs typeface="Times New Roman" panose="02020603050405020304" pitchFamily="18" charset="0"/>
              </a:rPr>
              <a:t>Fire Roasted Chef’s choice of Vegetables served over Mushroom Risotto.</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BLACKENED SALMON                   		$26 per person</a:t>
            </a:r>
          </a:p>
          <a:p>
            <a:r>
              <a:rPr lang="en-US" dirty="0">
                <a:latin typeface="Times New Roman" panose="02020603050405020304" pitchFamily="18" charset="0"/>
                <a:cs typeface="Times New Roman" panose="02020603050405020304" pitchFamily="18" charset="0"/>
              </a:rPr>
              <a:t>Six Ounce Salmon Blackened and served atop Wild Rice Pilaf with a Cajun Burr Blanc.</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STEAK &amp; POTATOES                      		$29 per person</a:t>
            </a:r>
          </a:p>
          <a:p>
            <a:r>
              <a:rPr lang="en-US" dirty="0">
                <a:latin typeface="Times New Roman" panose="02020603050405020304" pitchFamily="18" charset="0"/>
                <a:cs typeface="Times New Roman" panose="02020603050405020304" pitchFamily="18" charset="0"/>
              </a:rPr>
              <a:t>Ten Ounce New York Strip Steak Grilled and Served with Pommes Frites and topped with a Mushroom </a:t>
            </a:r>
            <a:r>
              <a:rPr lang="en-US" dirty="0" err="1">
                <a:latin typeface="Times New Roman" panose="02020603050405020304" pitchFamily="18" charset="0"/>
                <a:cs typeface="Times New Roman" panose="02020603050405020304" pitchFamily="18" charset="0"/>
              </a:rPr>
              <a:t>Au’Jus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p>
          <a:p>
            <a:r>
              <a:rPr lang="en-US" b="1" i="1" dirty="0">
                <a:latin typeface="Times New Roman" panose="02020603050405020304" pitchFamily="18" charset="0"/>
                <a:cs typeface="Times New Roman" panose="02020603050405020304" pitchFamily="18" charset="0"/>
              </a:rPr>
              <a:t>All Plated Dinners accompanied with Iced Tea, Freshly Brewed Coffee, Decaffeinated Coffee, House salad with Choice of Dressing, Warm Rolls, Seasonal Vegetables and Chef’s Choice Dessert</a:t>
            </a:r>
            <a:r>
              <a:rPr lang="en-US" b="1" i="1">
                <a:latin typeface="Times New Roman" panose="02020603050405020304" pitchFamily="18" charset="0"/>
                <a:cs typeface="Times New Roman" panose="02020603050405020304" pitchFamily="18" charset="0"/>
              </a:rPr>
              <a:t>. </a:t>
            </a:r>
            <a:endParaRPr lang="en-US" b="1"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pPr defTabSz="1018995">
              <a:lnSpc>
                <a:spcPct val="115000"/>
              </a:lnSpc>
              <a:spcBef>
                <a:spcPts val="300"/>
              </a:spcBef>
            </a:pPr>
            <a:endParaRPr lang="en-US" baseline="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71500" y="8382000"/>
            <a:ext cx="4876800" cy="369332"/>
          </a:xfrm>
          <a:prstGeom prst="rect">
            <a:avLst/>
          </a:prstGeom>
          <a:noFill/>
        </p:spPr>
        <p:txBody>
          <a:bodyPr wrap="square" lIns="0" tIns="0" rIns="0" bIns="0" rtlCol="0">
            <a:spAutoFit/>
          </a:bodyPr>
          <a:lstStyle/>
          <a:p>
            <a:r>
              <a:rPr lang="en-US" sz="1800" i="1" dirty="0">
                <a:latin typeface="Times New Roman" panose="02020603050405020304" pitchFamily="18" charset="0"/>
                <a:cs typeface="Times New Roman" panose="02020603050405020304" pitchFamily="18" charset="0"/>
              </a:rPr>
              <a:t>A twenty-five percent service charge and applicable state sales tax will be added to all food and beverage arrangements.</a:t>
            </a:r>
          </a:p>
        </p:txBody>
      </p:sp>
      <p:grpSp>
        <p:nvGrpSpPr>
          <p:cNvPr id="9" name="Group 22"/>
          <p:cNvGrpSpPr>
            <a:grpSpLocks/>
          </p:cNvGrpSpPr>
          <p:nvPr/>
        </p:nvGrpSpPr>
        <p:grpSpPr bwMode="auto">
          <a:xfrm>
            <a:off x="617339" y="9499600"/>
            <a:ext cx="1538286" cy="399143"/>
            <a:chOff x="240" y="5664"/>
            <a:chExt cx="912" cy="240"/>
          </a:xfrm>
        </p:grpSpPr>
        <p:pic>
          <p:nvPicPr>
            <p:cNvPr id="14" name="Picture 23" descr="HGI color logo"/>
            <p:cNvPicPr>
              <a:picLocks noChangeAspect="1" noChangeArrowheads="1"/>
            </p:cNvPicPr>
            <p:nvPr/>
          </p:nvPicPr>
          <p:blipFill>
            <a:blip r:embed="rId2" cstate="print">
              <a:clrChange>
                <a:clrFrom>
                  <a:srgbClr val="FDFDFD"/>
                </a:clrFrom>
                <a:clrTo>
                  <a:srgbClr val="FDFDFD">
                    <a:alpha val="0"/>
                  </a:srgbClr>
                </a:clrTo>
              </a:clrChange>
            </a:blip>
            <a:srcRect l="21053" t="-10983"/>
            <a:stretch>
              <a:fillRect/>
            </a:stretch>
          </p:blipFill>
          <p:spPr bwMode="auto">
            <a:xfrm>
              <a:off x="432" y="5664"/>
              <a:ext cx="720" cy="192"/>
            </a:xfrm>
            <a:prstGeom prst="rect">
              <a:avLst/>
            </a:prstGeom>
            <a:noFill/>
          </p:spPr>
        </p:pic>
        <p:pic>
          <p:nvPicPr>
            <p:cNvPr id="15" name="Picture 24" descr="HGI color logo"/>
            <p:cNvPicPr>
              <a:picLocks noChangeAspect="1" noChangeArrowheads="1"/>
            </p:cNvPicPr>
            <p:nvPr/>
          </p:nvPicPr>
          <p:blipFill>
            <a:blip r:embed="rId2" cstate="print"/>
            <a:srcRect r="80592" b="-28323"/>
            <a:stretch>
              <a:fillRect/>
            </a:stretch>
          </p:blipFill>
          <p:spPr bwMode="auto">
            <a:xfrm>
              <a:off x="240" y="5682"/>
              <a:ext cx="177" cy="222"/>
            </a:xfrm>
            <a:prstGeom prst="rect">
              <a:avLst/>
            </a:prstGeom>
            <a:noFill/>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4"/>
          </p:nvPr>
        </p:nvSpPr>
        <p:spPr/>
        <p:txBody>
          <a:bodyPr/>
          <a:lstStyle/>
          <a:p>
            <a:r>
              <a:rPr lang="en-US" dirty="0">
                <a:latin typeface="Times New Roman" panose="02020603050405020304" pitchFamily="18" charset="0"/>
                <a:cs typeface="Times New Roman" panose="02020603050405020304" pitchFamily="18" charset="0"/>
              </a:rPr>
              <a:t>Dinner buffets</a:t>
            </a:r>
          </a:p>
        </p:txBody>
      </p:sp>
      <p:sp>
        <p:nvSpPr>
          <p:cNvPr id="12" name="Text Box 25"/>
          <p:cNvSpPr txBox="1">
            <a:spLocks noChangeArrowheads="1"/>
          </p:cNvSpPr>
          <p:nvPr/>
        </p:nvSpPr>
        <p:spPr bwMode="auto">
          <a:xfrm>
            <a:off x="2479477" y="9548396"/>
            <a:ext cx="4291013" cy="430887"/>
          </a:xfrm>
          <a:prstGeom prst="rect">
            <a:avLst/>
          </a:prstGeom>
          <a:noFill/>
          <a:ln w="9525">
            <a:noFill/>
            <a:miter lim="800000"/>
            <a:headEnd/>
            <a:tailEnd/>
          </a:ln>
          <a:effectLst/>
        </p:spPr>
        <p:txBody>
          <a:bodyPr>
            <a:spAutoFit/>
          </a:bodyPr>
          <a:lstStyle/>
          <a:p>
            <a:pPr defTabSz="1018995"/>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1530 West Maloney Avenue • Gallup, NM  87301</a:t>
            </a:r>
            <a:b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1-505-722-9600 • www.gallup.HGI.com</a:t>
            </a:r>
            <a:endParaRPr lang="en-US" sz="1100" baseline="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 Box 9"/>
          <p:cNvSpPr txBox="1">
            <a:spLocks noChangeArrowheads="1"/>
          </p:cNvSpPr>
          <p:nvPr/>
        </p:nvSpPr>
        <p:spPr bwMode="auto">
          <a:xfrm>
            <a:off x="617339" y="1901952"/>
            <a:ext cx="6583561" cy="5519928"/>
          </a:xfrm>
          <a:prstGeom prst="rect">
            <a:avLst/>
          </a:prstGeom>
          <a:noFill/>
          <a:ln w="9525">
            <a:noFill/>
            <a:miter lim="800000"/>
            <a:headEnd/>
            <a:tailEnd/>
          </a:ln>
          <a:effectLst/>
        </p:spPr>
        <p:txBody>
          <a:bodyPr lIns="0" tIns="0" rIns="0" bIns="0"/>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ONE ENTRÉE DINNER BUFFET                         	$27 per person</a:t>
            </a:r>
          </a:p>
          <a:p>
            <a:r>
              <a:rPr lang="en-US" dirty="0">
                <a:latin typeface="Times New Roman" panose="02020603050405020304" pitchFamily="18" charset="0"/>
                <a:cs typeface="Times New Roman" panose="02020603050405020304" pitchFamily="18" charset="0"/>
              </a:rPr>
              <a:t>Choice of 1 Salad Selection, 1 Side Selection and I Entrée Selection.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TWO ENTRÉE DINNER BUFFET                        	$30 per person</a:t>
            </a:r>
          </a:p>
          <a:p>
            <a:r>
              <a:rPr lang="en-US" dirty="0">
                <a:latin typeface="Times New Roman" panose="02020603050405020304" pitchFamily="18" charset="0"/>
                <a:cs typeface="Times New Roman" panose="02020603050405020304" pitchFamily="18" charset="0"/>
              </a:rPr>
              <a:t>Choice of 2 Salad Selection, 2 Side Selection and 2 Entrée Selection.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THREE ENTRÉE DINNER BUFFET                        	$36 per person</a:t>
            </a:r>
          </a:p>
          <a:p>
            <a:r>
              <a:rPr lang="en-US" dirty="0">
                <a:latin typeface="Times New Roman" panose="02020603050405020304" pitchFamily="18" charset="0"/>
                <a:cs typeface="Times New Roman" panose="02020603050405020304" pitchFamily="18" charset="0"/>
              </a:rPr>
              <a:t>Choice of 3 Salad Selection, 3 Side Selection and 3 Entrée Selection.</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r>
              <a:rPr lang="en-US" b="1" i="1" dirty="0">
                <a:latin typeface="Times New Roman" panose="02020603050405020304" pitchFamily="18" charset="0"/>
                <a:cs typeface="Times New Roman" panose="02020603050405020304" pitchFamily="18" charset="0"/>
              </a:rPr>
              <a:t>All Dinner Buffets accompanied with Iced Tea, Freshly Brewed Coffee, Decaffeinated Coffee, Warm Rolls and Chef’s Choice Dessert.  Dinner Buffets are provided for a maximum of 2 hours.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minimum guest count of 25 is required for buffets.  For less than 25 guests, a $5 per person surcharge will be added.</a:t>
            </a:r>
          </a:p>
          <a:p>
            <a:r>
              <a:rPr lang="en-US" dirty="0">
                <a:latin typeface="Times New Roman" panose="02020603050405020304" pitchFamily="18" charset="0"/>
                <a:cs typeface="Times New Roman" panose="02020603050405020304" pitchFamily="18" charset="0"/>
              </a:rPr>
              <a:t> </a:t>
            </a:r>
          </a:p>
          <a:p>
            <a:endParaRPr lang="en-US" baseline="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17339" y="8300472"/>
            <a:ext cx="4876800" cy="369332"/>
          </a:xfrm>
          <a:prstGeom prst="rect">
            <a:avLst/>
          </a:prstGeom>
          <a:noFill/>
        </p:spPr>
        <p:txBody>
          <a:bodyPr wrap="square" lIns="0" tIns="0" rIns="0" bIns="0" rtlCol="0">
            <a:spAutoFit/>
          </a:bodyPr>
          <a:lstStyle/>
          <a:p>
            <a:r>
              <a:rPr lang="en-US" sz="1800" i="1" dirty="0">
                <a:latin typeface="Times New Roman" panose="02020603050405020304" pitchFamily="18" charset="0"/>
                <a:cs typeface="Times New Roman" panose="02020603050405020304" pitchFamily="18" charset="0"/>
              </a:rPr>
              <a:t>A twenty-five percent service charge and applicable state sales tax will be added to all food and beverage arrangements.</a:t>
            </a:r>
          </a:p>
        </p:txBody>
      </p:sp>
      <p:grpSp>
        <p:nvGrpSpPr>
          <p:cNvPr id="9" name="Group 22"/>
          <p:cNvGrpSpPr>
            <a:grpSpLocks/>
          </p:cNvGrpSpPr>
          <p:nvPr/>
        </p:nvGrpSpPr>
        <p:grpSpPr bwMode="auto">
          <a:xfrm>
            <a:off x="617339" y="9499600"/>
            <a:ext cx="1538286" cy="399143"/>
            <a:chOff x="240" y="5664"/>
            <a:chExt cx="912" cy="240"/>
          </a:xfrm>
        </p:grpSpPr>
        <p:pic>
          <p:nvPicPr>
            <p:cNvPr id="10" name="Picture 23" descr="HGI color logo"/>
            <p:cNvPicPr>
              <a:picLocks noChangeAspect="1" noChangeArrowheads="1"/>
            </p:cNvPicPr>
            <p:nvPr/>
          </p:nvPicPr>
          <p:blipFill>
            <a:blip r:embed="rId2" cstate="print">
              <a:clrChange>
                <a:clrFrom>
                  <a:srgbClr val="FDFDFD"/>
                </a:clrFrom>
                <a:clrTo>
                  <a:srgbClr val="FDFDFD">
                    <a:alpha val="0"/>
                  </a:srgbClr>
                </a:clrTo>
              </a:clrChange>
            </a:blip>
            <a:srcRect l="21053" t="-10983"/>
            <a:stretch>
              <a:fillRect/>
            </a:stretch>
          </p:blipFill>
          <p:spPr bwMode="auto">
            <a:xfrm>
              <a:off x="432" y="5664"/>
              <a:ext cx="720" cy="192"/>
            </a:xfrm>
            <a:prstGeom prst="rect">
              <a:avLst/>
            </a:prstGeom>
            <a:noFill/>
          </p:spPr>
        </p:pic>
        <p:pic>
          <p:nvPicPr>
            <p:cNvPr id="11" name="Picture 24" descr="HGI color logo"/>
            <p:cNvPicPr>
              <a:picLocks noChangeAspect="1" noChangeArrowheads="1"/>
            </p:cNvPicPr>
            <p:nvPr/>
          </p:nvPicPr>
          <p:blipFill>
            <a:blip r:embed="rId2" cstate="print"/>
            <a:srcRect r="80592" b="-28323"/>
            <a:stretch>
              <a:fillRect/>
            </a:stretch>
          </p:blipFill>
          <p:spPr bwMode="auto">
            <a:xfrm>
              <a:off x="240" y="5682"/>
              <a:ext cx="177" cy="222"/>
            </a:xfrm>
            <a:prstGeom prst="rect">
              <a:avLst/>
            </a:prstGeom>
            <a:noFill/>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4"/>
          </p:nvPr>
        </p:nvSpPr>
        <p:spPr/>
        <p:txBody>
          <a:bodyPr/>
          <a:lstStyle/>
          <a:p>
            <a:r>
              <a:rPr lang="en-US" dirty="0">
                <a:latin typeface="Times New Roman" panose="02020603050405020304" pitchFamily="18" charset="0"/>
                <a:cs typeface="Times New Roman" panose="02020603050405020304" pitchFamily="18" charset="0"/>
              </a:rPr>
              <a:t>Dinner buffet menu items</a:t>
            </a:r>
          </a:p>
        </p:txBody>
      </p:sp>
      <p:sp>
        <p:nvSpPr>
          <p:cNvPr id="12" name="Text Box 25"/>
          <p:cNvSpPr txBox="1">
            <a:spLocks noChangeArrowheads="1"/>
          </p:cNvSpPr>
          <p:nvPr/>
        </p:nvSpPr>
        <p:spPr bwMode="auto">
          <a:xfrm>
            <a:off x="2479477" y="9548396"/>
            <a:ext cx="4291013" cy="430887"/>
          </a:xfrm>
          <a:prstGeom prst="rect">
            <a:avLst/>
          </a:prstGeom>
          <a:noFill/>
          <a:ln w="9525">
            <a:noFill/>
            <a:miter lim="800000"/>
            <a:headEnd/>
            <a:tailEnd/>
          </a:ln>
          <a:effectLst/>
        </p:spPr>
        <p:txBody>
          <a:bodyPr>
            <a:spAutoFit/>
          </a:bodyPr>
          <a:lstStyle/>
          <a:p>
            <a:pPr defTabSz="1018995"/>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1530 West Maloney Avenue • Gallup, NM  87301</a:t>
            </a:r>
            <a:b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1-505-722-9600 • www.gallup.HGI.com</a:t>
            </a:r>
            <a:endParaRPr lang="en-US" sz="1100" baseline="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 Box 9"/>
          <p:cNvSpPr txBox="1">
            <a:spLocks noChangeArrowheads="1"/>
          </p:cNvSpPr>
          <p:nvPr/>
        </p:nvSpPr>
        <p:spPr bwMode="auto">
          <a:xfrm>
            <a:off x="617339" y="1711464"/>
            <a:ext cx="6583561" cy="6594336"/>
          </a:xfrm>
          <a:prstGeom prst="rect">
            <a:avLst/>
          </a:prstGeom>
          <a:noFill/>
          <a:ln w="9525">
            <a:noFill/>
            <a:miter lim="800000"/>
            <a:headEnd/>
            <a:tailEnd/>
          </a:ln>
          <a:effectLst/>
        </p:spPr>
        <p:txBody>
          <a:bodyPr lIns="0" tIns="0" rIns="0" bIns="0"/>
          <a:lstStyle/>
          <a:p>
            <a:r>
              <a:rPr lang="en-US" dirty="0">
                <a:latin typeface="Times New Roman" panose="02020603050405020304" pitchFamily="18" charset="0"/>
                <a:cs typeface="Times New Roman" panose="02020603050405020304" pitchFamily="18" charset="0"/>
              </a:rPr>
              <a:t>(A minimum of 25 people required)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ENTRÉE SELECTIONS:</a:t>
            </a:r>
          </a:p>
          <a:p>
            <a:r>
              <a:rPr lang="en-US" dirty="0">
                <a:latin typeface="Times New Roman" panose="02020603050405020304" pitchFamily="18" charset="0"/>
                <a:cs typeface="Times New Roman" panose="02020603050405020304" pitchFamily="18" charset="0"/>
              </a:rPr>
              <a:t>Chicken, Beef or Cheese Enchiladas (Red &amp; Green Sauce)</a:t>
            </a:r>
          </a:p>
          <a:p>
            <a:r>
              <a:rPr lang="en-US" dirty="0">
                <a:latin typeface="Times New Roman" panose="02020603050405020304" pitchFamily="18" charset="0"/>
                <a:cs typeface="Times New Roman" panose="02020603050405020304" pitchFamily="18" charset="0"/>
              </a:rPr>
              <a:t>Grilled Chicken with Green Chile </a:t>
            </a:r>
            <a:r>
              <a:rPr lang="en-US" dirty="0" err="1">
                <a:latin typeface="Times New Roman" panose="02020603050405020304" pitchFamily="18" charset="0"/>
                <a:cs typeface="Times New Roman" panose="02020603050405020304" pitchFamily="18" charset="0"/>
              </a:rPr>
              <a:t>Veloute</a:t>
            </a:r>
            <a:r>
              <a:rPr lang="en-US" dirty="0">
                <a:latin typeface="Times New Roman" panose="02020603050405020304" pitchFamily="18" charset="0"/>
                <a:cs typeface="Times New Roman" panose="02020603050405020304" pitchFamily="18" charset="0"/>
              </a:rPr>
              <a:t> Sauce</a:t>
            </a:r>
          </a:p>
          <a:p>
            <a:r>
              <a:rPr lang="en-US" dirty="0">
                <a:latin typeface="Times New Roman" panose="02020603050405020304" pitchFamily="18" charset="0"/>
                <a:cs typeface="Times New Roman" panose="02020603050405020304" pitchFamily="18" charset="0"/>
              </a:rPr>
              <a:t>Chicken or Beef Fajitas</a:t>
            </a:r>
          </a:p>
          <a:p>
            <a:r>
              <a:rPr lang="en-US" dirty="0">
                <a:latin typeface="Times New Roman" panose="02020603050405020304" pitchFamily="18" charset="0"/>
                <a:cs typeface="Times New Roman" panose="02020603050405020304" pitchFamily="18" charset="0"/>
              </a:rPr>
              <a:t>Pineapple Cherry Glazed Ham (Sliced)</a:t>
            </a:r>
          </a:p>
          <a:p>
            <a:r>
              <a:rPr lang="en-US" dirty="0">
                <a:latin typeface="Times New Roman" panose="02020603050405020304" pitchFamily="18" charset="0"/>
                <a:cs typeface="Times New Roman" panose="02020603050405020304" pitchFamily="18" charset="0"/>
              </a:rPr>
              <a:t>Chipotle Honey Rubbed Pork Loin (Sliced)</a:t>
            </a:r>
          </a:p>
          <a:p>
            <a:r>
              <a:rPr lang="en-US" dirty="0">
                <a:latin typeface="Times New Roman" panose="02020603050405020304" pitchFamily="18" charset="0"/>
                <a:cs typeface="Times New Roman" panose="02020603050405020304" pitchFamily="18" charset="0"/>
              </a:rPr>
              <a:t>Grilled Salmon</a:t>
            </a:r>
          </a:p>
          <a:p>
            <a:r>
              <a:rPr lang="en-US" dirty="0">
                <a:latin typeface="Times New Roman" panose="02020603050405020304" pitchFamily="18" charset="0"/>
                <a:cs typeface="Times New Roman" panose="02020603050405020304" pitchFamily="18" charset="0"/>
              </a:rPr>
              <a:t>Chicken </a:t>
            </a:r>
            <a:r>
              <a:rPr lang="en-US" dirty="0" err="1">
                <a:latin typeface="Times New Roman" panose="02020603050405020304" pitchFamily="18" charset="0"/>
                <a:cs typeface="Times New Roman" panose="02020603050405020304" pitchFamily="18" charset="0"/>
              </a:rPr>
              <a:t>Piccata</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Roast Beef with Grilled Onion Au Jus (Sliced)</a:t>
            </a:r>
          </a:p>
          <a:p>
            <a:r>
              <a:rPr lang="en-US" dirty="0">
                <a:latin typeface="Times New Roman" panose="02020603050405020304" pitchFamily="18" charset="0"/>
                <a:cs typeface="Times New Roman" panose="02020603050405020304" pitchFamily="18" charset="0"/>
              </a:rPr>
              <a:t>Roasted Turkey with Red Chile Gravy (Sliced)</a:t>
            </a:r>
          </a:p>
          <a:p>
            <a:r>
              <a:rPr lang="en-US" dirty="0">
                <a:latin typeface="Times New Roman" panose="02020603050405020304" pitchFamily="18" charset="0"/>
                <a:cs typeface="Times New Roman" panose="02020603050405020304" pitchFamily="18" charset="0"/>
              </a:rPr>
              <a:t>Lasagna</a:t>
            </a:r>
          </a:p>
          <a:p>
            <a:r>
              <a:rPr lang="en-US" dirty="0">
                <a:latin typeface="Times New Roman" panose="02020603050405020304" pitchFamily="18" charset="0"/>
                <a:cs typeface="Times New Roman" panose="02020603050405020304" pitchFamily="18" charset="0"/>
              </a:rPr>
              <a:t>Penne Alfredo Vegetable Bake</a:t>
            </a:r>
          </a:p>
          <a:p>
            <a:r>
              <a:rPr lang="en-US" dirty="0">
                <a:latin typeface="Times New Roman" panose="02020603050405020304" pitchFamily="18" charset="0"/>
                <a:cs typeface="Times New Roman" panose="02020603050405020304" pitchFamily="18" charset="0"/>
              </a:rPr>
              <a:t>Spaghetti &amp; Meatballs</a:t>
            </a:r>
          </a:p>
          <a:p>
            <a:r>
              <a:rPr lang="en-US" dirty="0">
                <a:latin typeface="Times New Roman" panose="02020603050405020304" pitchFamily="18" charset="0"/>
                <a:cs typeface="Times New Roman" panose="02020603050405020304" pitchFamily="18" charset="0"/>
              </a:rPr>
              <a:t>Chopped Steak</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SALAD SELECTIONS:</a:t>
            </a:r>
          </a:p>
          <a:p>
            <a:r>
              <a:rPr lang="en-US" dirty="0">
                <a:latin typeface="Times New Roman" panose="02020603050405020304" pitchFamily="18" charset="0"/>
                <a:cs typeface="Times New Roman" panose="02020603050405020304" pitchFamily="18" charset="0"/>
              </a:rPr>
              <a:t>Caesar Salad</a:t>
            </a:r>
          </a:p>
          <a:p>
            <a:r>
              <a:rPr lang="en-US" dirty="0">
                <a:latin typeface="Times New Roman" panose="02020603050405020304" pitchFamily="18" charset="0"/>
                <a:cs typeface="Times New Roman" panose="02020603050405020304" pitchFamily="18" charset="0"/>
              </a:rPr>
              <a:t>Mixed Green Salad (Ranch, Italian, French, Raspberry Vinaigrette – Fat Free of each)</a:t>
            </a:r>
          </a:p>
          <a:p>
            <a:r>
              <a:rPr lang="en-US" dirty="0">
                <a:latin typeface="Times New Roman" panose="02020603050405020304" pitchFamily="18" charset="0"/>
                <a:cs typeface="Times New Roman" panose="02020603050405020304" pitchFamily="18" charset="0"/>
              </a:rPr>
              <a:t>Pasta Salad</a:t>
            </a:r>
          </a:p>
          <a:p>
            <a:r>
              <a:rPr lang="en-US" dirty="0">
                <a:latin typeface="Times New Roman" panose="02020603050405020304" pitchFamily="18" charset="0"/>
                <a:cs typeface="Times New Roman" panose="02020603050405020304" pitchFamily="18" charset="0"/>
              </a:rPr>
              <a:t>Potato Salad</a:t>
            </a:r>
          </a:p>
          <a:p>
            <a:r>
              <a:rPr lang="en-US" dirty="0">
                <a:latin typeface="Times New Roman" panose="02020603050405020304" pitchFamily="18" charset="0"/>
                <a:cs typeface="Times New Roman" panose="02020603050405020304" pitchFamily="18" charset="0"/>
              </a:rPr>
              <a:t>Fruit Salad</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SIDE SELECTIONS:</a:t>
            </a:r>
          </a:p>
          <a:p>
            <a:r>
              <a:rPr lang="en-US" dirty="0">
                <a:latin typeface="Times New Roman" panose="02020603050405020304" pitchFamily="18" charset="0"/>
                <a:cs typeface="Times New Roman" panose="02020603050405020304" pitchFamily="18" charset="0"/>
              </a:rPr>
              <a:t>Garlic Mashed Potatoes</a:t>
            </a:r>
          </a:p>
          <a:p>
            <a:r>
              <a:rPr lang="en-US" dirty="0">
                <a:latin typeface="Times New Roman" panose="02020603050405020304" pitchFamily="18" charset="0"/>
                <a:cs typeface="Times New Roman" panose="02020603050405020304" pitchFamily="18" charset="0"/>
              </a:rPr>
              <a:t>Green Chile Au gratin</a:t>
            </a:r>
          </a:p>
          <a:p>
            <a:r>
              <a:rPr lang="en-US" dirty="0">
                <a:latin typeface="Times New Roman" panose="02020603050405020304" pitchFamily="18" charset="0"/>
                <a:cs typeface="Times New Roman" panose="02020603050405020304" pitchFamily="18" charset="0"/>
              </a:rPr>
              <a:t>Roasted Red Potatoes</a:t>
            </a:r>
          </a:p>
          <a:p>
            <a:r>
              <a:rPr lang="en-US" dirty="0">
                <a:latin typeface="Times New Roman" panose="02020603050405020304" pitchFamily="18" charset="0"/>
                <a:cs typeface="Times New Roman" panose="02020603050405020304" pitchFamily="18" charset="0"/>
              </a:rPr>
              <a:t>Bacon Mac &amp; Cheese</a:t>
            </a:r>
          </a:p>
          <a:p>
            <a:r>
              <a:rPr lang="en-US" dirty="0">
                <a:latin typeface="Times New Roman" panose="02020603050405020304" pitchFamily="18" charset="0"/>
                <a:cs typeface="Times New Roman" panose="02020603050405020304" pitchFamily="18" charset="0"/>
              </a:rPr>
              <a:t>Wild Rice Pilaf</a:t>
            </a:r>
          </a:p>
          <a:p>
            <a:r>
              <a:rPr lang="en-US" dirty="0">
                <a:latin typeface="Times New Roman" panose="02020603050405020304" pitchFamily="18" charset="0"/>
                <a:cs typeface="Times New Roman" panose="02020603050405020304" pitchFamily="18" charset="0"/>
              </a:rPr>
              <a:t>Spanish Rice</a:t>
            </a:r>
          </a:p>
          <a:p>
            <a:r>
              <a:rPr lang="en-US" dirty="0">
                <a:latin typeface="Times New Roman" panose="02020603050405020304" pitchFamily="18" charset="0"/>
                <a:cs typeface="Times New Roman" panose="02020603050405020304" pitchFamily="18" charset="0"/>
              </a:rPr>
              <a:t>Frijoles </a:t>
            </a:r>
          </a:p>
          <a:p>
            <a:r>
              <a:rPr lang="en-US" dirty="0">
                <a:latin typeface="Times New Roman" panose="02020603050405020304" pitchFamily="18" charset="0"/>
                <a:cs typeface="Times New Roman" panose="02020603050405020304" pitchFamily="18" charset="0"/>
              </a:rPr>
              <a:t>Green Beans</a:t>
            </a:r>
          </a:p>
          <a:p>
            <a:r>
              <a:rPr lang="en-US" dirty="0">
                <a:latin typeface="Times New Roman" panose="02020603050405020304" pitchFamily="18" charset="0"/>
                <a:cs typeface="Times New Roman" panose="02020603050405020304" pitchFamily="18" charset="0"/>
              </a:rPr>
              <a:t>Seasonal Vegetables</a:t>
            </a:r>
          </a:p>
          <a:p>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17339" y="8848864"/>
            <a:ext cx="4876800" cy="369332"/>
          </a:xfrm>
          <a:prstGeom prst="rect">
            <a:avLst/>
          </a:prstGeom>
          <a:noFill/>
        </p:spPr>
        <p:txBody>
          <a:bodyPr wrap="square" lIns="0" tIns="0" rIns="0" bIns="0" rtlCol="0">
            <a:spAutoFit/>
          </a:bodyPr>
          <a:lstStyle/>
          <a:p>
            <a:r>
              <a:rPr lang="en-US" sz="1800" i="1" dirty="0">
                <a:latin typeface="Times New Roman" panose="02020603050405020304" pitchFamily="18" charset="0"/>
                <a:cs typeface="Times New Roman" panose="02020603050405020304" pitchFamily="18" charset="0"/>
              </a:rPr>
              <a:t>A twenty-five percent service charge and applicable state sales tax will be added to all food and beverage arrangements</a:t>
            </a:r>
            <a:r>
              <a:rPr lang="en-US" sz="800" i="1" dirty="0"/>
              <a:t>.</a:t>
            </a:r>
          </a:p>
        </p:txBody>
      </p:sp>
      <p:grpSp>
        <p:nvGrpSpPr>
          <p:cNvPr id="9" name="Group 22"/>
          <p:cNvGrpSpPr>
            <a:grpSpLocks/>
          </p:cNvGrpSpPr>
          <p:nvPr/>
        </p:nvGrpSpPr>
        <p:grpSpPr bwMode="auto">
          <a:xfrm>
            <a:off x="617339" y="9499600"/>
            <a:ext cx="1538286" cy="399143"/>
            <a:chOff x="240" y="5664"/>
            <a:chExt cx="912" cy="240"/>
          </a:xfrm>
        </p:grpSpPr>
        <p:pic>
          <p:nvPicPr>
            <p:cNvPr id="10" name="Picture 23" descr="HGI color logo"/>
            <p:cNvPicPr>
              <a:picLocks noChangeAspect="1" noChangeArrowheads="1"/>
            </p:cNvPicPr>
            <p:nvPr/>
          </p:nvPicPr>
          <p:blipFill>
            <a:blip r:embed="rId2" cstate="print">
              <a:clrChange>
                <a:clrFrom>
                  <a:srgbClr val="FDFDFD"/>
                </a:clrFrom>
                <a:clrTo>
                  <a:srgbClr val="FDFDFD">
                    <a:alpha val="0"/>
                  </a:srgbClr>
                </a:clrTo>
              </a:clrChange>
            </a:blip>
            <a:srcRect l="21053" t="-10983"/>
            <a:stretch>
              <a:fillRect/>
            </a:stretch>
          </p:blipFill>
          <p:spPr bwMode="auto">
            <a:xfrm>
              <a:off x="432" y="5664"/>
              <a:ext cx="720" cy="192"/>
            </a:xfrm>
            <a:prstGeom prst="rect">
              <a:avLst/>
            </a:prstGeom>
            <a:noFill/>
          </p:spPr>
        </p:pic>
        <p:pic>
          <p:nvPicPr>
            <p:cNvPr id="11" name="Picture 24" descr="HGI color logo"/>
            <p:cNvPicPr>
              <a:picLocks noChangeAspect="1" noChangeArrowheads="1"/>
            </p:cNvPicPr>
            <p:nvPr/>
          </p:nvPicPr>
          <p:blipFill>
            <a:blip r:embed="rId2" cstate="print"/>
            <a:srcRect r="80592" b="-28323"/>
            <a:stretch>
              <a:fillRect/>
            </a:stretch>
          </p:blipFill>
          <p:spPr bwMode="auto">
            <a:xfrm>
              <a:off x="240" y="5682"/>
              <a:ext cx="177" cy="222"/>
            </a:xfrm>
            <a:prstGeom prst="rect">
              <a:avLst/>
            </a:prstGeom>
            <a:noFill/>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Text Box 9"/>
          <p:cNvSpPr txBox="1">
            <a:spLocks noChangeArrowheads="1"/>
          </p:cNvSpPr>
          <p:nvPr/>
        </p:nvSpPr>
        <p:spPr bwMode="auto">
          <a:xfrm>
            <a:off x="566928" y="1901952"/>
            <a:ext cx="6595872" cy="5946648"/>
          </a:xfrm>
          <a:prstGeom prst="rect">
            <a:avLst/>
          </a:prstGeom>
          <a:noFill/>
          <a:ln w="9525">
            <a:noFill/>
            <a:miter lim="800000"/>
            <a:headEnd/>
            <a:tailEnd/>
          </a:ln>
          <a:effectLst/>
        </p:spPr>
        <p:txBody>
          <a:bodyPr lIns="0" tIns="0" rIns="0" bIns="0"/>
          <a:lstStyle/>
          <a:p>
            <a:r>
              <a:rPr lang="en-US" dirty="0">
                <a:latin typeface="Times New Roman" panose="02020603050405020304" pitchFamily="18" charset="0"/>
                <a:cs typeface="Times New Roman" panose="02020603050405020304" pitchFamily="18" charset="0"/>
              </a:rPr>
              <a:t>BEVERAGES:</a:t>
            </a:r>
          </a:p>
          <a:p>
            <a:r>
              <a:rPr lang="en-US" dirty="0">
                <a:latin typeface="Times New Roman" panose="02020603050405020304" pitchFamily="18" charset="0"/>
                <a:cs typeface="Times New Roman" panose="02020603050405020304" pitchFamily="18" charset="0"/>
              </a:rPr>
              <a:t>Regular &amp; Decaffeinated Coffee                         	$20 per gallon</a:t>
            </a:r>
          </a:p>
          <a:p>
            <a:r>
              <a:rPr lang="en-US" dirty="0">
                <a:latin typeface="Times New Roman" panose="02020603050405020304" pitchFamily="18" charset="0"/>
                <a:cs typeface="Times New Roman" panose="02020603050405020304" pitchFamily="18" charset="0"/>
              </a:rPr>
              <a:t>Fresh Brewed Iced Tea                            	$18 per gallon</a:t>
            </a:r>
          </a:p>
          <a:p>
            <a:r>
              <a:rPr lang="en-US" dirty="0">
                <a:latin typeface="Times New Roman" panose="02020603050405020304" pitchFamily="18" charset="0"/>
                <a:cs typeface="Times New Roman" panose="02020603050405020304" pitchFamily="18" charset="0"/>
              </a:rPr>
              <a:t>Orange Juice                                  	 	$15 per carafe</a:t>
            </a:r>
          </a:p>
          <a:p>
            <a:r>
              <a:rPr lang="en-US" dirty="0">
                <a:latin typeface="Times New Roman" panose="02020603050405020304" pitchFamily="18" charset="0"/>
                <a:cs typeface="Times New Roman" panose="02020603050405020304" pitchFamily="18" charset="0"/>
              </a:rPr>
              <a:t>Apple Juice                                                       	$15 per carafe </a:t>
            </a:r>
          </a:p>
          <a:p>
            <a:r>
              <a:rPr lang="en-US" dirty="0">
                <a:latin typeface="Times New Roman" panose="02020603050405020304" pitchFamily="18" charset="0"/>
                <a:cs typeface="Times New Roman" panose="02020603050405020304" pitchFamily="18" charset="0"/>
              </a:rPr>
              <a:t>Cranberry Juice                                                    	$15 per carafe</a:t>
            </a:r>
          </a:p>
          <a:p>
            <a:r>
              <a:rPr lang="en-US" dirty="0">
                <a:latin typeface="Times New Roman" panose="02020603050405020304" pitchFamily="18" charset="0"/>
                <a:cs typeface="Times New Roman" panose="02020603050405020304" pitchFamily="18" charset="0"/>
              </a:rPr>
              <a:t>Bottled Water                                                    	$3 each</a:t>
            </a:r>
          </a:p>
          <a:p>
            <a:r>
              <a:rPr lang="en-US" dirty="0">
                <a:latin typeface="Times New Roman" panose="02020603050405020304" pitchFamily="18" charset="0"/>
                <a:cs typeface="Times New Roman" panose="02020603050405020304" pitchFamily="18" charset="0"/>
              </a:rPr>
              <a:t>Assorted Soft Drinks                                           	$3 each</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PASTRIES:</a:t>
            </a:r>
          </a:p>
          <a:p>
            <a:r>
              <a:rPr lang="en-US" dirty="0">
                <a:latin typeface="Times New Roman" panose="02020603050405020304" pitchFamily="18" charset="0"/>
                <a:cs typeface="Times New Roman" panose="02020603050405020304" pitchFamily="18" charset="0"/>
              </a:rPr>
              <a:t>Assorted Danish                                                          	$19 per dozen</a:t>
            </a:r>
          </a:p>
          <a:p>
            <a:r>
              <a:rPr lang="en-US" dirty="0">
                <a:latin typeface="Times New Roman" panose="02020603050405020304" pitchFamily="18" charset="0"/>
                <a:cs typeface="Times New Roman" panose="02020603050405020304" pitchFamily="18" charset="0"/>
              </a:rPr>
              <a:t>Assorted Muffins                                                        	$18 per dozen</a:t>
            </a:r>
          </a:p>
          <a:p>
            <a:r>
              <a:rPr lang="en-US" dirty="0">
                <a:latin typeface="Times New Roman" panose="02020603050405020304" pitchFamily="18" charset="0"/>
                <a:cs typeface="Times New Roman" panose="02020603050405020304" pitchFamily="18" charset="0"/>
              </a:rPr>
              <a:t>Bagels &amp; Cream Cheese                		$20 per dozen</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SWEET &amp; SALTY SNACKS:</a:t>
            </a:r>
          </a:p>
          <a:p>
            <a:r>
              <a:rPr lang="en-US" dirty="0">
                <a:latin typeface="Times New Roman" panose="02020603050405020304" pitchFamily="18" charset="0"/>
                <a:cs typeface="Times New Roman" panose="02020603050405020304" pitchFamily="18" charset="0"/>
              </a:rPr>
              <a:t>Assorted Cookies                         		$18 per dozen</a:t>
            </a:r>
          </a:p>
          <a:p>
            <a:r>
              <a:rPr lang="en-US" dirty="0">
                <a:latin typeface="Times New Roman" panose="02020603050405020304" pitchFamily="18" charset="0"/>
                <a:cs typeface="Times New Roman" panose="02020603050405020304" pitchFamily="18" charset="0"/>
              </a:rPr>
              <a:t>Fudge Brownies                  		$21 per dozen</a:t>
            </a:r>
          </a:p>
          <a:p>
            <a:r>
              <a:rPr lang="en-US" dirty="0">
                <a:latin typeface="Times New Roman" panose="02020603050405020304" pitchFamily="18" charset="0"/>
                <a:cs typeface="Times New Roman" panose="02020603050405020304" pitchFamily="18" charset="0"/>
              </a:rPr>
              <a:t>Trail Mix                  			$18 per pound</a:t>
            </a:r>
          </a:p>
          <a:p>
            <a:r>
              <a:rPr lang="en-US" dirty="0">
                <a:latin typeface="Times New Roman" panose="02020603050405020304" pitchFamily="18" charset="0"/>
                <a:cs typeface="Times New Roman" panose="02020603050405020304" pitchFamily="18" charset="0"/>
              </a:rPr>
              <a:t>Mixed Nuts                       			$23 per pound</a:t>
            </a:r>
          </a:p>
          <a:p>
            <a:r>
              <a:rPr lang="en-US" dirty="0">
                <a:latin typeface="Times New Roman" panose="02020603050405020304" pitchFamily="18" charset="0"/>
                <a:cs typeface="Times New Roman" panose="02020603050405020304" pitchFamily="18" charset="0"/>
              </a:rPr>
              <a:t>Homemade Salsa &amp; Chips               		$25 per quart</a:t>
            </a:r>
          </a:p>
          <a:p>
            <a:r>
              <a:rPr lang="en-US" dirty="0">
                <a:latin typeface="Times New Roman" panose="02020603050405020304" pitchFamily="18" charset="0"/>
                <a:cs typeface="Times New Roman" panose="02020603050405020304" pitchFamily="18" charset="0"/>
              </a:rPr>
              <a:t>Fresh Guacamole &amp; Chips            		$37 per quart</a:t>
            </a:r>
          </a:p>
          <a:p>
            <a:r>
              <a:rPr lang="en-US" dirty="0">
                <a:latin typeface="Times New Roman" panose="02020603050405020304" pitchFamily="18" charset="0"/>
                <a:cs typeface="Times New Roman" panose="02020603050405020304" pitchFamily="18" charset="0"/>
              </a:rPr>
              <a:t>Jalapeño Queso                			$25 per quart</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DESSERTS:</a:t>
            </a:r>
          </a:p>
          <a:p>
            <a:r>
              <a:rPr lang="en-US" dirty="0">
                <a:latin typeface="Times New Roman" panose="02020603050405020304" pitchFamily="18" charset="0"/>
                <a:cs typeface="Times New Roman" panose="02020603050405020304" pitchFamily="18" charset="0"/>
              </a:rPr>
              <a:t>New York Style Cheesecake		$10 each</a:t>
            </a:r>
          </a:p>
          <a:p>
            <a:r>
              <a:rPr lang="en-US" dirty="0">
                <a:latin typeface="Times New Roman" panose="02020603050405020304" pitchFamily="18" charset="0"/>
                <a:cs typeface="Times New Roman" panose="02020603050405020304" pitchFamily="18" charset="0"/>
              </a:rPr>
              <a:t>Key Lime Pie	                  		$9 each</a:t>
            </a:r>
          </a:p>
          <a:p>
            <a:r>
              <a:rPr lang="en-US" dirty="0">
                <a:latin typeface="Times New Roman" panose="02020603050405020304" pitchFamily="18" charset="0"/>
                <a:cs typeface="Times New Roman" panose="02020603050405020304" pitchFamily="18" charset="0"/>
              </a:rPr>
              <a:t>Molten Chocolate Cake 			$10 each</a:t>
            </a:r>
          </a:p>
          <a:p>
            <a:r>
              <a:rPr lang="en-US" dirty="0">
                <a:latin typeface="Times New Roman" panose="02020603050405020304" pitchFamily="18" charset="0"/>
                <a:cs typeface="Times New Roman" panose="02020603050405020304" pitchFamily="18" charset="0"/>
              </a:rPr>
              <a:t> </a:t>
            </a:r>
          </a:p>
          <a:p>
            <a:pPr defTabSz="1018995">
              <a:lnSpc>
                <a:spcPct val="115000"/>
              </a:lnSpc>
              <a:spcBef>
                <a:spcPts val="300"/>
              </a:spcBef>
            </a:pPr>
            <a:endParaRPr lang="en-US" sz="1000" baseline="0" dirty="0"/>
          </a:p>
        </p:txBody>
      </p:sp>
      <p:sp>
        <p:nvSpPr>
          <p:cNvPr id="28" name="Text Placeholder 27"/>
          <p:cNvSpPr>
            <a:spLocks noGrp="1"/>
          </p:cNvSpPr>
          <p:nvPr>
            <p:ph type="body" sz="quarter" idx="14"/>
          </p:nvPr>
        </p:nvSpPr>
        <p:spPr/>
        <p:txBody>
          <a:bodyPr/>
          <a:lstStyle/>
          <a:p>
            <a:r>
              <a:rPr lang="en-US" dirty="0">
                <a:latin typeface="Times New Roman" panose="02020603050405020304" pitchFamily="18" charset="0"/>
                <a:cs typeface="Times New Roman" panose="02020603050405020304" pitchFamily="18" charset="0"/>
              </a:rPr>
              <a:t>A la carte</a:t>
            </a:r>
          </a:p>
        </p:txBody>
      </p:sp>
      <p:sp>
        <p:nvSpPr>
          <p:cNvPr id="10" name="Text Box 25"/>
          <p:cNvSpPr txBox="1">
            <a:spLocks noChangeArrowheads="1"/>
          </p:cNvSpPr>
          <p:nvPr/>
        </p:nvSpPr>
        <p:spPr bwMode="auto">
          <a:xfrm>
            <a:off x="2479477" y="9548396"/>
            <a:ext cx="4291013" cy="430887"/>
          </a:xfrm>
          <a:prstGeom prst="rect">
            <a:avLst/>
          </a:prstGeom>
          <a:noFill/>
          <a:ln w="9525">
            <a:noFill/>
            <a:miter lim="800000"/>
            <a:headEnd/>
            <a:tailEnd/>
          </a:ln>
          <a:effectLst/>
        </p:spPr>
        <p:txBody>
          <a:bodyPr>
            <a:spAutoFit/>
          </a:bodyPr>
          <a:lstStyle/>
          <a:p>
            <a:pPr defTabSz="1018995"/>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1530 West Maloney Avenue • Gallup, NM  87301</a:t>
            </a:r>
            <a:b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1-505-722-9600 • www.gallup.HGI.com</a:t>
            </a:r>
            <a:endParaRPr lang="en-US" sz="1100" baseline="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p:cNvSpPr txBox="1"/>
          <p:nvPr/>
        </p:nvSpPr>
        <p:spPr>
          <a:xfrm>
            <a:off x="617339" y="8285246"/>
            <a:ext cx="4876800" cy="369332"/>
          </a:xfrm>
          <a:prstGeom prst="rect">
            <a:avLst/>
          </a:prstGeom>
          <a:noFill/>
        </p:spPr>
        <p:txBody>
          <a:bodyPr wrap="square" lIns="0" tIns="0" rIns="0" bIns="0" rtlCol="0">
            <a:spAutoFit/>
          </a:bodyPr>
          <a:lstStyle/>
          <a:p>
            <a:r>
              <a:rPr lang="en-US" sz="1800" i="1" dirty="0">
                <a:latin typeface="Times New Roman" panose="02020603050405020304" pitchFamily="18" charset="0"/>
                <a:cs typeface="Times New Roman" panose="02020603050405020304" pitchFamily="18" charset="0"/>
              </a:rPr>
              <a:t>A twenty-five percent service charge and applicable state sales tax will be added to all food and beverage arrangements</a:t>
            </a:r>
            <a:r>
              <a:rPr lang="en-US" sz="800" i="1" dirty="0"/>
              <a:t>.</a:t>
            </a:r>
          </a:p>
        </p:txBody>
      </p:sp>
      <p:grpSp>
        <p:nvGrpSpPr>
          <p:cNvPr id="11" name="Group 22"/>
          <p:cNvGrpSpPr>
            <a:grpSpLocks/>
          </p:cNvGrpSpPr>
          <p:nvPr/>
        </p:nvGrpSpPr>
        <p:grpSpPr bwMode="auto">
          <a:xfrm>
            <a:off x="617339" y="9499600"/>
            <a:ext cx="1538286" cy="399143"/>
            <a:chOff x="240" y="5664"/>
            <a:chExt cx="912" cy="240"/>
          </a:xfrm>
        </p:grpSpPr>
        <p:pic>
          <p:nvPicPr>
            <p:cNvPr id="12" name="Picture 23" descr="HGI color logo"/>
            <p:cNvPicPr>
              <a:picLocks noChangeAspect="1" noChangeArrowheads="1"/>
            </p:cNvPicPr>
            <p:nvPr/>
          </p:nvPicPr>
          <p:blipFill>
            <a:blip r:embed="rId2" cstate="print">
              <a:clrChange>
                <a:clrFrom>
                  <a:srgbClr val="FDFDFD"/>
                </a:clrFrom>
                <a:clrTo>
                  <a:srgbClr val="FDFDFD">
                    <a:alpha val="0"/>
                  </a:srgbClr>
                </a:clrTo>
              </a:clrChange>
            </a:blip>
            <a:srcRect l="21053" t="-10983"/>
            <a:stretch>
              <a:fillRect/>
            </a:stretch>
          </p:blipFill>
          <p:spPr bwMode="auto">
            <a:xfrm>
              <a:off x="432" y="5664"/>
              <a:ext cx="720" cy="192"/>
            </a:xfrm>
            <a:prstGeom prst="rect">
              <a:avLst/>
            </a:prstGeom>
            <a:noFill/>
          </p:spPr>
        </p:pic>
        <p:pic>
          <p:nvPicPr>
            <p:cNvPr id="13" name="Picture 24" descr="HGI color logo"/>
            <p:cNvPicPr>
              <a:picLocks noChangeAspect="1" noChangeArrowheads="1"/>
            </p:cNvPicPr>
            <p:nvPr/>
          </p:nvPicPr>
          <p:blipFill>
            <a:blip r:embed="rId2" cstate="print"/>
            <a:srcRect r="80592" b="-28323"/>
            <a:stretch>
              <a:fillRect/>
            </a:stretch>
          </p:blipFill>
          <p:spPr bwMode="auto">
            <a:xfrm>
              <a:off x="240" y="5682"/>
              <a:ext cx="177" cy="222"/>
            </a:xfrm>
            <a:prstGeom prst="rect">
              <a:avLst/>
            </a:prstGeom>
            <a:noFill/>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Text Box 9"/>
          <p:cNvSpPr txBox="1">
            <a:spLocks noChangeArrowheads="1"/>
          </p:cNvSpPr>
          <p:nvPr/>
        </p:nvSpPr>
        <p:spPr bwMode="auto">
          <a:xfrm>
            <a:off x="588917" y="1828800"/>
            <a:ext cx="6595872" cy="5673122"/>
          </a:xfrm>
          <a:prstGeom prst="rect">
            <a:avLst/>
          </a:prstGeom>
          <a:noFill/>
          <a:ln w="9525">
            <a:noFill/>
            <a:miter lim="800000"/>
            <a:headEnd/>
            <a:tailEnd/>
          </a:ln>
          <a:effectLst/>
        </p:spPr>
        <p:txBody>
          <a:bodyPr lIns="0" tIns="0" rIns="0" bIns="0"/>
          <a:lstStyle/>
          <a:p>
            <a:r>
              <a:rPr lang="en-US" dirty="0">
                <a:latin typeface="Times New Roman" panose="02020603050405020304" pitchFamily="18" charset="0"/>
                <a:cs typeface="Times New Roman" panose="02020603050405020304" pitchFamily="18" charset="0"/>
              </a:rPr>
              <a:t>HOT HORS D’OEUVRES:</a:t>
            </a:r>
          </a:p>
          <a:p>
            <a:r>
              <a:rPr lang="en-US" dirty="0">
                <a:latin typeface="Times New Roman" panose="02020603050405020304" pitchFamily="18" charset="0"/>
                <a:cs typeface="Times New Roman" panose="02020603050405020304" pitchFamily="18" charset="0"/>
              </a:rPr>
              <a:t>Beef or Chicken Taquitos                 		$65 per 50 pieces</a:t>
            </a:r>
          </a:p>
          <a:p>
            <a:r>
              <a:rPr lang="en-US" dirty="0">
                <a:latin typeface="Times New Roman" panose="02020603050405020304" pitchFamily="18" charset="0"/>
                <a:cs typeface="Times New Roman" panose="02020603050405020304" pitchFamily="18" charset="0"/>
              </a:rPr>
              <a:t>New Mexico Style Meat Balls                     	$75 per 50 pieces</a:t>
            </a:r>
          </a:p>
          <a:p>
            <a:r>
              <a:rPr lang="en-US" dirty="0">
                <a:latin typeface="Times New Roman" panose="02020603050405020304" pitchFamily="18" charset="0"/>
                <a:cs typeface="Times New Roman" panose="02020603050405020304" pitchFamily="18" charset="0"/>
              </a:rPr>
              <a:t>Chicken Wings (Buffalo, BBQ or Teriyaki)  	$80 per 50 pieces</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COLD HORS D’OEUVRES:</a:t>
            </a:r>
          </a:p>
          <a:p>
            <a:r>
              <a:rPr lang="en-US" dirty="0">
                <a:latin typeface="Times New Roman" panose="02020603050405020304" pitchFamily="18" charset="0"/>
                <a:cs typeface="Times New Roman" panose="02020603050405020304" pitchFamily="18" charset="0"/>
              </a:rPr>
              <a:t>Cheese &amp; Crackers 			$70 per 50 pieces</a:t>
            </a:r>
          </a:p>
          <a:p>
            <a:r>
              <a:rPr lang="en-US" dirty="0">
                <a:latin typeface="Times New Roman" panose="02020603050405020304" pitchFamily="18" charset="0"/>
                <a:cs typeface="Times New Roman" panose="02020603050405020304" pitchFamily="18" charset="0"/>
              </a:rPr>
              <a:t>Green Chile Pinwheels            		$60 per 50 pieces</a:t>
            </a:r>
          </a:p>
          <a:p>
            <a:r>
              <a:rPr lang="en-US" dirty="0">
                <a:latin typeface="Times New Roman" panose="02020603050405020304" pitchFamily="18" charset="0"/>
                <a:cs typeface="Times New Roman" panose="02020603050405020304" pitchFamily="18" charset="0"/>
              </a:rPr>
              <a:t>Shrimp Cocktail			$80 per 50 pieces</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SELECT HORS D’OEUVRES:</a:t>
            </a:r>
          </a:p>
          <a:p>
            <a:r>
              <a:rPr lang="en-US" dirty="0">
                <a:latin typeface="Times New Roman" panose="02020603050405020304" pitchFamily="18" charset="0"/>
                <a:cs typeface="Times New Roman" panose="02020603050405020304" pitchFamily="18" charset="0"/>
              </a:rPr>
              <a:t>(25 Guest Minimum)</a:t>
            </a:r>
          </a:p>
          <a:p>
            <a:r>
              <a:rPr lang="en-US" dirty="0">
                <a:latin typeface="Times New Roman" panose="02020603050405020304" pitchFamily="18" charset="0"/>
                <a:cs typeface="Times New Roman" panose="02020603050405020304" pitchFamily="18" charset="0"/>
              </a:rPr>
              <a:t>Seasonal Fresh Fruit Display                 		$8 per person</a:t>
            </a:r>
          </a:p>
          <a:p>
            <a:r>
              <a:rPr lang="en-US" dirty="0">
                <a:latin typeface="Times New Roman" panose="02020603050405020304" pitchFamily="18" charset="0"/>
                <a:cs typeface="Times New Roman" panose="02020603050405020304" pitchFamily="18" charset="0"/>
              </a:rPr>
              <a:t>Fresh Vegetable Crudités            		$7 per person</a:t>
            </a:r>
          </a:p>
          <a:p>
            <a:r>
              <a:rPr lang="en-US" dirty="0">
                <a:latin typeface="Times New Roman" panose="02020603050405020304" pitchFamily="18" charset="0"/>
                <a:cs typeface="Times New Roman" panose="02020603050405020304" pitchFamily="18" charset="0"/>
              </a:rPr>
              <a:t>Fruit &amp; Cheese Displays                     		$9 per person</a:t>
            </a:r>
          </a:p>
          <a:p>
            <a:r>
              <a:rPr lang="en-US" sz="1400" dirty="0"/>
              <a:t> </a:t>
            </a:r>
          </a:p>
          <a:p>
            <a:pPr defTabSz="1018995">
              <a:spcBef>
                <a:spcPct val="50000"/>
              </a:spcBef>
              <a:tabLst>
                <a:tab pos="3200400" algn="r"/>
              </a:tabLst>
            </a:pPr>
            <a:endParaRPr lang="en-US" sz="1400" baseline="0" dirty="0">
              <a:solidFill>
                <a:srgbClr val="6F1200"/>
              </a:solidFill>
              <a:latin typeface="Abadi MT Condensed"/>
              <a:cs typeface="Abadi MT Condensed"/>
            </a:endParaRPr>
          </a:p>
        </p:txBody>
      </p:sp>
      <p:sp>
        <p:nvSpPr>
          <p:cNvPr id="28" name="Text Placeholder 27"/>
          <p:cNvSpPr>
            <a:spLocks noGrp="1"/>
          </p:cNvSpPr>
          <p:nvPr>
            <p:ph type="body" sz="quarter" idx="14"/>
          </p:nvPr>
        </p:nvSpPr>
        <p:spPr>
          <a:xfrm>
            <a:off x="485775" y="584200"/>
            <a:ext cx="4314825" cy="558800"/>
          </a:xfrm>
        </p:spPr>
        <p:txBody>
          <a:bodyPr/>
          <a:lstStyle/>
          <a:p>
            <a:r>
              <a:rPr lang="en-US" dirty="0">
                <a:latin typeface="Times New Roman" panose="02020603050405020304" pitchFamily="18" charset="0"/>
                <a:cs typeface="Times New Roman" panose="02020603050405020304" pitchFamily="18" charset="0"/>
              </a:rPr>
              <a:t>Hors d’oeuvres</a:t>
            </a:r>
          </a:p>
        </p:txBody>
      </p:sp>
      <p:sp>
        <p:nvSpPr>
          <p:cNvPr id="10" name="Text Box 25"/>
          <p:cNvSpPr txBox="1">
            <a:spLocks noChangeArrowheads="1"/>
          </p:cNvSpPr>
          <p:nvPr/>
        </p:nvSpPr>
        <p:spPr bwMode="auto">
          <a:xfrm>
            <a:off x="2479477" y="9548396"/>
            <a:ext cx="4291013" cy="430887"/>
          </a:xfrm>
          <a:prstGeom prst="rect">
            <a:avLst/>
          </a:prstGeom>
          <a:noFill/>
          <a:ln w="9525">
            <a:noFill/>
            <a:miter lim="800000"/>
            <a:headEnd/>
            <a:tailEnd/>
          </a:ln>
          <a:effectLst/>
        </p:spPr>
        <p:txBody>
          <a:bodyPr>
            <a:spAutoFit/>
          </a:bodyPr>
          <a:lstStyle/>
          <a:p>
            <a:pPr defTabSz="1018995"/>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1530 West Maloney Avenue • Gallup, NM  87301</a:t>
            </a:r>
            <a:b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1-505-722-9600 • www.gallup.HGI.com</a:t>
            </a:r>
            <a:endParaRPr lang="en-US" sz="1100" baseline="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p:cNvSpPr txBox="1"/>
          <p:nvPr/>
        </p:nvSpPr>
        <p:spPr>
          <a:xfrm>
            <a:off x="588917" y="8187722"/>
            <a:ext cx="4876800" cy="369332"/>
          </a:xfrm>
          <a:prstGeom prst="rect">
            <a:avLst/>
          </a:prstGeom>
          <a:noFill/>
        </p:spPr>
        <p:txBody>
          <a:bodyPr wrap="square" lIns="0" tIns="0" rIns="0" bIns="0" rtlCol="0">
            <a:spAutoFit/>
          </a:bodyPr>
          <a:lstStyle/>
          <a:p>
            <a:r>
              <a:rPr lang="en-US" sz="1800" i="1" dirty="0">
                <a:latin typeface="Times New Roman" panose="02020603050405020304" pitchFamily="18" charset="0"/>
                <a:cs typeface="Times New Roman" panose="02020603050405020304" pitchFamily="18" charset="0"/>
              </a:rPr>
              <a:t>A twenty-five percent service charge and applicable state sales tax will be added to all food and beverage arrangements.</a:t>
            </a:r>
          </a:p>
        </p:txBody>
      </p:sp>
      <p:grpSp>
        <p:nvGrpSpPr>
          <p:cNvPr id="11" name="Group 22"/>
          <p:cNvGrpSpPr>
            <a:grpSpLocks/>
          </p:cNvGrpSpPr>
          <p:nvPr/>
        </p:nvGrpSpPr>
        <p:grpSpPr bwMode="auto">
          <a:xfrm>
            <a:off x="617339" y="9499600"/>
            <a:ext cx="1538286" cy="399143"/>
            <a:chOff x="240" y="5664"/>
            <a:chExt cx="912" cy="240"/>
          </a:xfrm>
        </p:grpSpPr>
        <p:pic>
          <p:nvPicPr>
            <p:cNvPr id="12" name="Picture 23" descr="HGI color logo"/>
            <p:cNvPicPr>
              <a:picLocks noChangeAspect="1" noChangeArrowheads="1"/>
            </p:cNvPicPr>
            <p:nvPr/>
          </p:nvPicPr>
          <p:blipFill>
            <a:blip r:embed="rId2" cstate="print">
              <a:clrChange>
                <a:clrFrom>
                  <a:srgbClr val="FDFDFD"/>
                </a:clrFrom>
                <a:clrTo>
                  <a:srgbClr val="FDFDFD">
                    <a:alpha val="0"/>
                  </a:srgbClr>
                </a:clrTo>
              </a:clrChange>
            </a:blip>
            <a:srcRect l="21053" t="-10983"/>
            <a:stretch>
              <a:fillRect/>
            </a:stretch>
          </p:blipFill>
          <p:spPr bwMode="auto">
            <a:xfrm>
              <a:off x="432" y="5664"/>
              <a:ext cx="720" cy="192"/>
            </a:xfrm>
            <a:prstGeom prst="rect">
              <a:avLst/>
            </a:prstGeom>
            <a:noFill/>
          </p:spPr>
        </p:pic>
        <p:pic>
          <p:nvPicPr>
            <p:cNvPr id="13" name="Picture 24" descr="HGI color logo"/>
            <p:cNvPicPr>
              <a:picLocks noChangeAspect="1" noChangeArrowheads="1"/>
            </p:cNvPicPr>
            <p:nvPr/>
          </p:nvPicPr>
          <p:blipFill>
            <a:blip r:embed="rId2" cstate="print"/>
            <a:srcRect r="80592" b="-28323"/>
            <a:stretch>
              <a:fillRect/>
            </a:stretch>
          </p:blipFill>
          <p:spPr bwMode="auto">
            <a:xfrm>
              <a:off x="240" y="5682"/>
              <a:ext cx="177" cy="222"/>
            </a:xfrm>
            <a:prstGeom prst="rect">
              <a:avLst/>
            </a:prstGeom>
            <a:noFill/>
          </p:spPr>
        </p:pic>
      </p:grpSp>
    </p:spTree>
    <p:extLst>
      <p:ext uri="{BB962C8B-B14F-4D97-AF65-F5344CB8AC3E}">
        <p14:creationId xmlns:p14="http://schemas.microsoft.com/office/powerpoint/2010/main" val="2451648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Text Box 9"/>
          <p:cNvSpPr txBox="1">
            <a:spLocks noChangeArrowheads="1"/>
          </p:cNvSpPr>
          <p:nvPr/>
        </p:nvSpPr>
        <p:spPr bwMode="auto">
          <a:xfrm>
            <a:off x="619516" y="1676400"/>
            <a:ext cx="6595872" cy="6403848"/>
          </a:xfrm>
          <a:prstGeom prst="rect">
            <a:avLst/>
          </a:prstGeom>
          <a:noFill/>
          <a:ln w="9525">
            <a:noFill/>
            <a:miter lim="800000"/>
            <a:headEnd/>
            <a:tailEnd/>
          </a:ln>
          <a:effectLst/>
        </p:spPr>
        <p:txBody>
          <a:bodyPr lIns="0" tIns="0" rIns="0" bIns="0"/>
          <a:lstStyle/>
          <a:p>
            <a:r>
              <a:rPr lang="en-US" dirty="0">
                <a:latin typeface="Times New Roman" panose="02020603050405020304" pitchFamily="18" charset="0"/>
                <a:cs typeface="Times New Roman" panose="02020603050405020304" pitchFamily="18" charset="0"/>
              </a:rPr>
              <a:t>(We have an extensive Beer/Wine/Liquor List upon request)</a:t>
            </a:r>
          </a:p>
          <a:p>
            <a:r>
              <a:rPr lang="en-US" dirty="0">
                <a:latin typeface="Times New Roman" panose="02020603050405020304" pitchFamily="18" charset="0"/>
                <a:cs typeface="Times New Roman" panose="02020603050405020304" pitchFamily="18" charset="0"/>
              </a:rPr>
              <a:t>Cash Bar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HOUSE SELECTIONS:</a:t>
            </a:r>
          </a:p>
          <a:p>
            <a:r>
              <a:rPr lang="en-US" dirty="0">
                <a:latin typeface="Times New Roman" panose="02020603050405020304" pitchFamily="18" charset="0"/>
                <a:cs typeface="Times New Roman" panose="02020603050405020304" pitchFamily="18" charset="0"/>
              </a:rPr>
              <a:t>Chateau Ste. Michelle Brut – Sparkling</a:t>
            </a:r>
          </a:p>
          <a:p>
            <a:r>
              <a:rPr lang="en-US" dirty="0">
                <a:latin typeface="Times New Roman" panose="02020603050405020304" pitchFamily="18" charset="0"/>
                <a:cs typeface="Times New Roman" panose="02020603050405020304" pitchFamily="18" charset="0"/>
              </a:rPr>
              <a:t>Trinity Oaks Chardonnay</a:t>
            </a:r>
          </a:p>
          <a:p>
            <a:r>
              <a:rPr lang="en-US" dirty="0">
                <a:latin typeface="Times New Roman" panose="02020603050405020304" pitchFamily="18" charset="0"/>
                <a:cs typeface="Times New Roman" panose="02020603050405020304" pitchFamily="18" charset="0"/>
              </a:rPr>
              <a:t>Columbia Merlot</a:t>
            </a:r>
          </a:p>
          <a:p>
            <a:r>
              <a:rPr lang="en-US" dirty="0">
                <a:latin typeface="Times New Roman" panose="02020603050405020304" pitchFamily="18" charset="0"/>
                <a:cs typeface="Times New Roman" panose="02020603050405020304" pitchFamily="18" charset="0"/>
              </a:rPr>
              <a:t>Trinity Oaks Cabernet Sauvignon</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STANDARD WELL SELECTIONS:</a:t>
            </a:r>
          </a:p>
          <a:p>
            <a:r>
              <a:rPr lang="en-US" dirty="0" err="1">
                <a:latin typeface="Times New Roman" panose="02020603050405020304" pitchFamily="18" charset="0"/>
                <a:cs typeface="Times New Roman" panose="02020603050405020304" pitchFamily="18" charset="0"/>
              </a:rPr>
              <a:t>Titos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Bombay Original</a:t>
            </a:r>
          </a:p>
          <a:p>
            <a:r>
              <a:rPr lang="en-US" dirty="0">
                <a:latin typeface="Times New Roman" panose="02020603050405020304" pitchFamily="18" charset="0"/>
                <a:cs typeface="Times New Roman" panose="02020603050405020304" pitchFamily="18" charset="0"/>
              </a:rPr>
              <a:t>Cruzan Light</a:t>
            </a:r>
          </a:p>
          <a:p>
            <a:r>
              <a:rPr lang="en-US" dirty="0">
                <a:latin typeface="Times New Roman" panose="02020603050405020304" pitchFamily="18" charset="0"/>
                <a:cs typeface="Times New Roman" panose="02020603050405020304" pitchFamily="18" charset="0"/>
              </a:rPr>
              <a:t>Jim Beam White Label</a:t>
            </a:r>
          </a:p>
          <a:p>
            <a:r>
              <a:rPr lang="en-US" dirty="0">
                <a:latin typeface="Times New Roman" panose="02020603050405020304" pitchFamily="18" charset="0"/>
                <a:cs typeface="Times New Roman" panose="02020603050405020304" pitchFamily="18" charset="0"/>
              </a:rPr>
              <a:t>Grants Reserve</a:t>
            </a:r>
          </a:p>
          <a:p>
            <a:r>
              <a:rPr lang="en-US" dirty="0">
                <a:latin typeface="Times New Roman" panose="02020603050405020304" pitchFamily="18" charset="0"/>
                <a:cs typeface="Times New Roman" panose="02020603050405020304" pitchFamily="18" charset="0"/>
              </a:rPr>
              <a:t>Jose Cuervo Gold</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BEER SELECTIONS:</a:t>
            </a:r>
          </a:p>
          <a:p>
            <a:r>
              <a:rPr lang="en-US" dirty="0">
                <a:latin typeface="Times New Roman" panose="02020603050405020304" pitchFamily="18" charset="0"/>
                <a:cs typeface="Times New Roman" panose="02020603050405020304" pitchFamily="18" charset="0"/>
              </a:rPr>
              <a:t>Budweiser</a:t>
            </a:r>
          </a:p>
          <a:p>
            <a:r>
              <a:rPr lang="en-US" dirty="0">
                <a:latin typeface="Times New Roman" panose="02020603050405020304" pitchFamily="18" charset="0"/>
                <a:cs typeface="Times New Roman" panose="02020603050405020304" pitchFamily="18" charset="0"/>
              </a:rPr>
              <a:t>Bud Light</a:t>
            </a:r>
          </a:p>
          <a:p>
            <a:r>
              <a:rPr lang="en-US" dirty="0">
                <a:latin typeface="Times New Roman" panose="02020603050405020304" pitchFamily="18" charset="0"/>
                <a:cs typeface="Times New Roman" panose="02020603050405020304" pitchFamily="18" charset="0"/>
              </a:rPr>
              <a:t>Michelob Ultra</a:t>
            </a:r>
          </a:p>
          <a:p>
            <a:r>
              <a:rPr lang="en-US" dirty="0">
                <a:latin typeface="Times New Roman" panose="02020603050405020304" pitchFamily="18" charset="0"/>
                <a:cs typeface="Times New Roman" panose="02020603050405020304" pitchFamily="18" charset="0"/>
              </a:rPr>
              <a:t>Stella Artois</a:t>
            </a:r>
          </a:p>
          <a:p>
            <a:r>
              <a:rPr lang="en-US" dirty="0">
                <a:latin typeface="Times New Roman" panose="02020603050405020304" pitchFamily="18" charset="0"/>
                <a:cs typeface="Times New Roman" panose="02020603050405020304" pitchFamily="18" charset="0"/>
              </a:rPr>
              <a:t>Corona Extra</a:t>
            </a:r>
          </a:p>
          <a:p>
            <a:r>
              <a:rPr lang="en-US" dirty="0">
                <a:latin typeface="Times New Roman" panose="02020603050405020304" pitchFamily="18" charset="0"/>
                <a:cs typeface="Times New Roman" panose="02020603050405020304" pitchFamily="18" charset="0"/>
              </a:rPr>
              <a:t> </a:t>
            </a:r>
          </a:p>
        </p:txBody>
      </p:sp>
      <p:sp>
        <p:nvSpPr>
          <p:cNvPr id="28" name="Text Placeholder 27"/>
          <p:cNvSpPr>
            <a:spLocks noGrp="1"/>
          </p:cNvSpPr>
          <p:nvPr>
            <p:ph type="body" sz="quarter" idx="14"/>
          </p:nvPr>
        </p:nvSpPr>
        <p:spPr/>
        <p:txBody>
          <a:bodyPr/>
          <a:lstStyle/>
          <a:p>
            <a:r>
              <a:rPr lang="en-US" dirty="0">
                <a:latin typeface="Times New Roman" panose="02020603050405020304" pitchFamily="18" charset="0"/>
                <a:cs typeface="Times New Roman" panose="02020603050405020304" pitchFamily="18" charset="0"/>
              </a:rPr>
              <a:t>Bar selections</a:t>
            </a:r>
          </a:p>
        </p:txBody>
      </p:sp>
      <p:sp>
        <p:nvSpPr>
          <p:cNvPr id="10" name="Text Box 25"/>
          <p:cNvSpPr txBox="1">
            <a:spLocks noChangeArrowheads="1"/>
          </p:cNvSpPr>
          <p:nvPr/>
        </p:nvSpPr>
        <p:spPr bwMode="auto">
          <a:xfrm>
            <a:off x="2479477" y="9548396"/>
            <a:ext cx="4291013" cy="430887"/>
          </a:xfrm>
          <a:prstGeom prst="rect">
            <a:avLst/>
          </a:prstGeom>
          <a:noFill/>
          <a:ln w="9525">
            <a:noFill/>
            <a:miter lim="800000"/>
            <a:headEnd/>
            <a:tailEnd/>
          </a:ln>
          <a:effectLst/>
        </p:spPr>
        <p:txBody>
          <a:bodyPr>
            <a:spAutoFit/>
          </a:bodyPr>
          <a:lstStyle/>
          <a:p>
            <a:pPr defTabSz="1018995"/>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1530 West Maloney Avenue • Gallup, NM  87301</a:t>
            </a:r>
            <a:b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1-505-722-9600 • www.gallup.HGI.com</a:t>
            </a:r>
            <a:endParaRPr lang="en-US" sz="1100" baseline="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p:cNvSpPr txBox="1"/>
          <p:nvPr/>
        </p:nvSpPr>
        <p:spPr>
          <a:xfrm>
            <a:off x="591213" y="8356409"/>
            <a:ext cx="4876800" cy="369332"/>
          </a:xfrm>
          <a:prstGeom prst="rect">
            <a:avLst/>
          </a:prstGeom>
          <a:noFill/>
        </p:spPr>
        <p:txBody>
          <a:bodyPr wrap="square" lIns="0" tIns="0" rIns="0" bIns="0" rtlCol="0">
            <a:spAutoFit/>
          </a:bodyPr>
          <a:lstStyle/>
          <a:p>
            <a:r>
              <a:rPr lang="en-US" sz="1800" i="1" dirty="0">
                <a:latin typeface="Times New Roman" panose="02020603050405020304" pitchFamily="18" charset="0"/>
                <a:cs typeface="Times New Roman" panose="02020603050405020304" pitchFamily="18" charset="0"/>
              </a:rPr>
              <a:t>A twenty-five percent service charge and applicable state sales tax will be added to all food and beverage arrangements.</a:t>
            </a:r>
          </a:p>
        </p:txBody>
      </p:sp>
      <p:grpSp>
        <p:nvGrpSpPr>
          <p:cNvPr id="11" name="Group 22"/>
          <p:cNvGrpSpPr>
            <a:grpSpLocks/>
          </p:cNvGrpSpPr>
          <p:nvPr/>
        </p:nvGrpSpPr>
        <p:grpSpPr bwMode="auto">
          <a:xfrm>
            <a:off x="617339" y="9499600"/>
            <a:ext cx="1538286" cy="399143"/>
            <a:chOff x="240" y="5664"/>
            <a:chExt cx="912" cy="240"/>
          </a:xfrm>
        </p:grpSpPr>
        <p:pic>
          <p:nvPicPr>
            <p:cNvPr id="12" name="Picture 23" descr="HGI color logo"/>
            <p:cNvPicPr>
              <a:picLocks noChangeAspect="1" noChangeArrowheads="1"/>
            </p:cNvPicPr>
            <p:nvPr/>
          </p:nvPicPr>
          <p:blipFill>
            <a:blip r:embed="rId2" cstate="print">
              <a:clrChange>
                <a:clrFrom>
                  <a:srgbClr val="FDFDFD"/>
                </a:clrFrom>
                <a:clrTo>
                  <a:srgbClr val="FDFDFD">
                    <a:alpha val="0"/>
                  </a:srgbClr>
                </a:clrTo>
              </a:clrChange>
            </a:blip>
            <a:srcRect l="21053" t="-10983"/>
            <a:stretch>
              <a:fillRect/>
            </a:stretch>
          </p:blipFill>
          <p:spPr bwMode="auto">
            <a:xfrm>
              <a:off x="432" y="5664"/>
              <a:ext cx="720" cy="192"/>
            </a:xfrm>
            <a:prstGeom prst="rect">
              <a:avLst/>
            </a:prstGeom>
            <a:noFill/>
          </p:spPr>
        </p:pic>
        <p:pic>
          <p:nvPicPr>
            <p:cNvPr id="13" name="Picture 24" descr="HGI color logo"/>
            <p:cNvPicPr>
              <a:picLocks noChangeAspect="1" noChangeArrowheads="1"/>
            </p:cNvPicPr>
            <p:nvPr/>
          </p:nvPicPr>
          <p:blipFill>
            <a:blip r:embed="rId2" cstate="print"/>
            <a:srcRect r="80592" b="-28323"/>
            <a:stretch>
              <a:fillRect/>
            </a:stretch>
          </p:blipFill>
          <p:spPr bwMode="auto">
            <a:xfrm>
              <a:off x="240" y="5682"/>
              <a:ext cx="177" cy="222"/>
            </a:xfrm>
            <a:prstGeom prst="rect">
              <a:avLst/>
            </a:prstGeom>
            <a:noFill/>
          </p:spPr>
        </p:pic>
      </p:grpSp>
    </p:spTree>
    <p:extLst>
      <p:ext uri="{BB962C8B-B14F-4D97-AF65-F5344CB8AC3E}">
        <p14:creationId xmlns:p14="http://schemas.microsoft.com/office/powerpoint/2010/main" val="1285783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14"/>
          </p:nvPr>
        </p:nvSpPr>
        <p:spPr/>
        <p:txBody>
          <a:bodyPr/>
          <a:lstStyle/>
          <a:p>
            <a:r>
              <a:rPr lang="en-US" dirty="0">
                <a:latin typeface="Times New Roman" panose="02020603050405020304" pitchFamily="18" charset="0"/>
                <a:cs typeface="Times New Roman" panose="02020603050405020304" pitchFamily="18" charset="0"/>
              </a:rPr>
              <a:t>WELCOME</a:t>
            </a:r>
          </a:p>
        </p:txBody>
      </p:sp>
      <p:sp>
        <p:nvSpPr>
          <p:cNvPr id="31" name="Text Placeholder 30"/>
          <p:cNvSpPr>
            <a:spLocks noGrp="1"/>
          </p:cNvSpPr>
          <p:nvPr>
            <p:ph type="body" sz="quarter" idx="15"/>
          </p:nvPr>
        </p:nvSpPr>
        <p:spPr>
          <a:xfrm>
            <a:off x="304800" y="1981200"/>
            <a:ext cx="7162800" cy="6781800"/>
          </a:xfrm>
        </p:spPr>
        <p:txBody>
          <a:bodyPr/>
          <a:lstStyle/>
          <a:p>
            <a:pPr>
              <a:lnSpc>
                <a:spcPct val="150000"/>
              </a:lnSpc>
            </a:pPr>
            <a:r>
              <a:rPr lang="en-US" sz="1600" dirty="0">
                <a:latin typeface="Times New Roman" panose="02020603050405020304" pitchFamily="18" charset="0"/>
                <a:cs typeface="Times New Roman" panose="02020603050405020304" pitchFamily="18" charset="0"/>
              </a:rPr>
              <a:t>Dear Guest,</a:t>
            </a:r>
          </a:p>
          <a:p>
            <a:pPr algn="just">
              <a:lnSpc>
                <a:spcPct val="150000"/>
              </a:lnSpc>
            </a:pPr>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Thank You for your interest in our banquet facilities. We know how important special occasions, big meetings, and celebrations are. Our team at the Hilton Garden Inn will strive to make them rewarding and memorable.</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Please take a moment to look over our meeting room rental prices and catering menus. Please call us to set up an appointment or come by the hotel. You can do so by calling my direct line or by sending an email. If you would like a quote please email or call me with your event date, event time, guest count and catering selections.</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If you have any questions or need further information please feel free to contact me.</a:t>
            </a:r>
          </a:p>
          <a:p>
            <a:pPr algn="just"/>
            <a:r>
              <a:rPr lang="en-US" sz="1600" dirty="0">
                <a:latin typeface="Times New Roman" panose="02020603050405020304" pitchFamily="18" charset="0"/>
                <a:cs typeface="Times New Roman" panose="02020603050405020304" pitchFamily="18" charset="0"/>
              </a:rPr>
              <a:t>We appreciate your business and look forward to working with you.</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Sincerely,</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Yonevea Chee	</a:t>
            </a:r>
          </a:p>
          <a:p>
            <a:r>
              <a:rPr lang="en-US" sz="1600" dirty="0">
                <a:latin typeface="Times New Roman" panose="02020603050405020304" pitchFamily="18" charset="0"/>
                <a:cs typeface="Times New Roman" panose="02020603050405020304" pitchFamily="18" charset="0"/>
              </a:rPr>
              <a:t>Sales </a:t>
            </a:r>
            <a:r>
              <a:rPr lang="en-US" sz="1600">
                <a:latin typeface="Times New Roman" panose="02020603050405020304" pitchFamily="18" charset="0"/>
                <a:cs typeface="Times New Roman" panose="02020603050405020304" pitchFamily="18" charset="0"/>
              </a:rPr>
              <a:t>and Catering Manager</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Yonevea.Chee@Hilton.com</a:t>
            </a:r>
          </a:p>
          <a:p>
            <a:r>
              <a:rPr lang="en-US" sz="1600" dirty="0">
                <a:latin typeface="Times New Roman" panose="02020603050405020304" pitchFamily="18" charset="0"/>
                <a:cs typeface="Times New Roman" panose="02020603050405020304" pitchFamily="18" charset="0"/>
              </a:rPr>
              <a:t>505-726-5286						</a:t>
            </a:r>
          </a:p>
        </p:txBody>
      </p:sp>
      <p:sp>
        <p:nvSpPr>
          <p:cNvPr id="32" name="Text Box 25"/>
          <p:cNvSpPr txBox="1">
            <a:spLocks noChangeArrowheads="1"/>
          </p:cNvSpPr>
          <p:nvPr/>
        </p:nvSpPr>
        <p:spPr bwMode="auto">
          <a:xfrm>
            <a:off x="2479477" y="9548396"/>
            <a:ext cx="4291013" cy="430887"/>
          </a:xfrm>
          <a:prstGeom prst="rect">
            <a:avLst/>
          </a:prstGeom>
          <a:noFill/>
          <a:ln w="9525">
            <a:noFill/>
            <a:miter lim="800000"/>
            <a:headEnd/>
            <a:tailEnd/>
          </a:ln>
          <a:effectLst/>
        </p:spPr>
        <p:txBody>
          <a:bodyPr>
            <a:spAutoFit/>
          </a:bodyPr>
          <a:lstStyle/>
          <a:p>
            <a:pPr defTabSz="1018995"/>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1530 West Maloney Avenue • Gallup, NM  87301</a:t>
            </a:r>
            <a:b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1-505-722-9600 • www.gallup.HGI.com</a:t>
            </a:r>
            <a:endParaRPr lang="en-US" sz="1100" baseline="0"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1" name="Group 22"/>
          <p:cNvGrpSpPr>
            <a:grpSpLocks/>
          </p:cNvGrpSpPr>
          <p:nvPr/>
        </p:nvGrpSpPr>
        <p:grpSpPr bwMode="auto">
          <a:xfrm>
            <a:off x="617338" y="9499600"/>
            <a:ext cx="1668662" cy="558800"/>
            <a:chOff x="240" y="5664"/>
            <a:chExt cx="912" cy="240"/>
          </a:xfrm>
        </p:grpSpPr>
        <p:pic>
          <p:nvPicPr>
            <p:cNvPr id="12" name="Picture 23" descr="HGI color logo"/>
            <p:cNvPicPr>
              <a:picLocks noChangeAspect="1" noChangeArrowheads="1"/>
            </p:cNvPicPr>
            <p:nvPr/>
          </p:nvPicPr>
          <p:blipFill>
            <a:blip r:embed="rId3" cstate="print">
              <a:clrChange>
                <a:clrFrom>
                  <a:srgbClr val="FDFDFD"/>
                </a:clrFrom>
                <a:clrTo>
                  <a:srgbClr val="FDFDFD">
                    <a:alpha val="0"/>
                  </a:srgbClr>
                </a:clrTo>
              </a:clrChange>
            </a:blip>
            <a:srcRect l="21053" t="-10983"/>
            <a:stretch>
              <a:fillRect/>
            </a:stretch>
          </p:blipFill>
          <p:spPr bwMode="auto">
            <a:xfrm>
              <a:off x="432" y="5664"/>
              <a:ext cx="720" cy="192"/>
            </a:xfrm>
            <a:prstGeom prst="rect">
              <a:avLst/>
            </a:prstGeom>
            <a:noFill/>
          </p:spPr>
        </p:pic>
        <p:pic>
          <p:nvPicPr>
            <p:cNvPr id="13" name="Picture 24" descr="HGI color logo"/>
            <p:cNvPicPr>
              <a:picLocks noChangeAspect="1" noChangeArrowheads="1"/>
            </p:cNvPicPr>
            <p:nvPr/>
          </p:nvPicPr>
          <p:blipFill>
            <a:blip r:embed="rId3" cstate="print"/>
            <a:srcRect r="80592" b="-28323"/>
            <a:stretch>
              <a:fillRect/>
            </a:stretch>
          </p:blipFill>
          <p:spPr bwMode="auto">
            <a:xfrm>
              <a:off x="240" y="5682"/>
              <a:ext cx="177" cy="222"/>
            </a:xfrm>
            <a:prstGeom prst="rect">
              <a:avLst/>
            </a:prstGeom>
            <a:noFill/>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Text Box 9"/>
          <p:cNvSpPr txBox="1">
            <a:spLocks noChangeArrowheads="1"/>
          </p:cNvSpPr>
          <p:nvPr/>
        </p:nvSpPr>
        <p:spPr bwMode="auto">
          <a:xfrm>
            <a:off x="566928" y="1901952"/>
            <a:ext cx="6672072" cy="5718048"/>
          </a:xfrm>
          <a:prstGeom prst="rect">
            <a:avLst/>
          </a:prstGeom>
          <a:noFill/>
          <a:ln w="9525">
            <a:noFill/>
            <a:miter lim="800000"/>
            <a:headEnd/>
            <a:tailEnd/>
          </a:ln>
          <a:effectLst/>
        </p:spPr>
        <p:txBody>
          <a:bodyPr lIns="0" tIns="0" rIns="0" bIns="0"/>
          <a:lstStyle/>
          <a:p>
            <a:r>
              <a:rPr lang="en-US" dirty="0">
                <a:latin typeface="Times New Roman" panose="02020603050405020304" pitchFamily="18" charset="0"/>
                <a:cs typeface="Times New Roman" panose="02020603050405020304" pitchFamily="18" charset="0"/>
              </a:rPr>
              <a:t>(Action Stations are an addition and are not available as a stand-alone selection.)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FAJITA STATION            			$21 per person</a:t>
            </a:r>
          </a:p>
          <a:p>
            <a:r>
              <a:rPr lang="en-US" dirty="0">
                <a:latin typeface="Times New Roman" panose="02020603050405020304" pitchFamily="18" charset="0"/>
                <a:cs typeface="Times New Roman" panose="02020603050405020304" pitchFamily="18" charset="0"/>
              </a:rPr>
              <a:t>Grilled Marinated Beef and Chicken, Guacamole, Sour Cream, Cheese and Salsa served with Warm Flour Tortillas.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CARVING STATION                       		$28-$38 per person</a:t>
            </a:r>
          </a:p>
          <a:p>
            <a:r>
              <a:rPr lang="en-US" dirty="0">
                <a:latin typeface="Times New Roman" panose="02020603050405020304" pitchFamily="18" charset="0"/>
                <a:cs typeface="Times New Roman" panose="02020603050405020304" pitchFamily="18" charset="0"/>
              </a:rPr>
              <a:t>Your choice of Roast Prime Rib of Beef, Bourbon Baked Ham or Herbed Roasted Turkey Breast.</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RECEPTION DISPLAYS:</a:t>
            </a:r>
          </a:p>
          <a:p>
            <a:r>
              <a:rPr lang="en-US" dirty="0">
                <a:latin typeface="Times New Roman" panose="02020603050405020304" pitchFamily="18" charset="0"/>
                <a:cs typeface="Times New Roman" panose="02020603050405020304" pitchFamily="18" charset="0"/>
              </a:rPr>
              <a:t>CHEESE DISPLAY            		Small – (Serves 15) $90</a:t>
            </a:r>
          </a:p>
          <a:p>
            <a:r>
              <a:rPr lang="en-US" dirty="0">
                <a:latin typeface="Times New Roman" panose="02020603050405020304" pitchFamily="18" charset="0"/>
                <a:cs typeface="Times New Roman" panose="02020603050405020304" pitchFamily="18" charset="0"/>
              </a:rPr>
              <a:t>				Medium – (Serves 25) $150</a:t>
            </a:r>
          </a:p>
          <a:p>
            <a:r>
              <a:rPr lang="en-US" dirty="0">
                <a:latin typeface="Times New Roman" panose="02020603050405020304" pitchFamily="18" charset="0"/>
                <a:cs typeface="Times New Roman" panose="02020603050405020304" pitchFamily="18" charset="0"/>
              </a:rPr>
              <a:t>				Large – (Serves 50) $300</a:t>
            </a:r>
          </a:p>
          <a:p>
            <a:r>
              <a:rPr lang="en-US" dirty="0">
                <a:latin typeface="Times New Roman" panose="02020603050405020304" pitchFamily="18" charset="0"/>
                <a:cs typeface="Times New Roman" panose="02020603050405020304" pitchFamily="18" charset="0"/>
              </a:rPr>
              <a:t>Variety of Local and Imported Cheeses garnished with Seasonal Berries and Dried Fruit served with an assortment of Crackers.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FARMER’S MARKET VEGETABLE CRUDITES</a:t>
            </a:r>
          </a:p>
          <a:p>
            <a:r>
              <a:rPr lang="en-US" dirty="0">
                <a:latin typeface="Times New Roman" panose="02020603050405020304" pitchFamily="18" charset="0"/>
                <a:cs typeface="Times New Roman" panose="02020603050405020304" pitchFamily="18" charset="0"/>
              </a:rPr>
              <a:t>				Small – (Serves 25) $60</a:t>
            </a:r>
          </a:p>
          <a:p>
            <a:r>
              <a:rPr lang="en-US" dirty="0">
                <a:latin typeface="Times New Roman" panose="02020603050405020304" pitchFamily="18" charset="0"/>
                <a:cs typeface="Times New Roman" panose="02020603050405020304" pitchFamily="18" charset="0"/>
              </a:rPr>
              <a:t>				Medium – (Serves 50) $100</a:t>
            </a:r>
          </a:p>
          <a:p>
            <a:r>
              <a:rPr lang="en-US" dirty="0">
                <a:latin typeface="Times New Roman" panose="02020603050405020304" pitchFamily="18" charset="0"/>
                <a:cs typeface="Times New Roman" panose="02020603050405020304" pitchFamily="18" charset="0"/>
              </a:rPr>
              <a:t>Fresh Vegetables with Creamy Dill and Creamy Ranch Dipping Sauces.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FRESH SEASONAL FRUIT DISPLAY</a:t>
            </a:r>
          </a:p>
          <a:p>
            <a:r>
              <a:rPr lang="en-US" dirty="0">
                <a:latin typeface="Times New Roman" panose="02020603050405020304" pitchFamily="18" charset="0"/>
                <a:cs typeface="Times New Roman" panose="02020603050405020304" pitchFamily="18" charset="0"/>
              </a:rPr>
              <a:t>				Small – (Serves 15) $75						Medium – (Serves 25) $120</a:t>
            </a:r>
          </a:p>
          <a:p>
            <a:r>
              <a:rPr lang="en-US" dirty="0">
                <a:latin typeface="Times New Roman" panose="02020603050405020304" pitchFamily="18" charset="0"/>
                <a:cs typeface="Times New Roman" panose="02020603050405020304" pitchFamily="18" charset="0"/>
              </a:rPr>
              <a:t>Seasonal Fruit Arrangement.</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p>
          <a:p>
            <a:pPr defTabSz="1018995">
              <a:lnSpc>
                <a:spcPct val="115000"/>
              </a:lnSpc>
              <a:spcBef>
                <a:spcPts val="300"/>
              </a:spcBef>
            </a:pPr>
            <a:endParaRPr lang="en-US" sz="1000" baseline="0" dirty="0"/>
          </a:p>
        </p:txBody>
      </p:sp>
      <p:sp>
        <p:nvSpPr>
          <p:cNvPr id="19" name="Text Placeholder 18"/>
          <p:cNvSpPr>
            <a:spLocks noGrp="1"/>
          </p:cNvSpPr>
          <p:nvPr>
            <p:ph type="body" sz="quarter" idx="14"/>
          </p:nvPr>
        </p:nvSpPr>
        <p:spPr>
          <a:xfrm>
            <a:off x="485775" y="584200"/>
            <a:ext cx="4962525" cy="558800"/>
          </a:xfrm>
        </p:spPr>
        <p:txBody>
          <a:bodyPr/>
          <a:lstStyle/>
          <a:p>
            <a:r>
              <a:rPr lang="en-US" dirty="0">
                <a:latin typeface="Times New Roman" panose="02020603050405020304" pitchFamily="18" charset="0"/>
                <a:cs typeface="Times New Roman" panose="02020603050405020304" pitchFamily="18" charset="0"/>
              </a:rPr>
              <a:t>Reception themed action stations</a:t>
            </a:r>
          </a:p>
        </p:txBody>
      </p:sp>
      <p:sp>
        <p:nvSpPr>
          <p:cNvPr id="10" name="Text Box 25"/>
          <p:cNvSpPr txBox="1">
            <a:spLocks noChangeArrowheads="1"/>
          </p:cNvSpPr>
          <p:nvPr/>
        </p:nvSpPr>
        <p:spPr bwMode="auto">
          <a:xfrm>
            <a:off x="2479477" y="9548396"/>
            <a:ext cx="4291013" cy="430887"/>
          </a:xfrm>
          <a:prstGeom prst="rect">
            <a:avLst/>
          </a:prstGeom>
          <a:noFill/>
          <a:ln w="9525">
            <a:noFill/>
            <a:miter lim="800000"/>
            <a:headEnd/>
            <a:tailEnd/>
          </a:ln>
          <a:effectLst/>
        </p:spPr>
        <p:txBody>
          <a:bodyPr>
            <a:spAutoFit/>
          </a:bodyPr>
          <a:lstStyle/>
          <a:p>
            <a:pPr defTabSz="1018995"/>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1530 West Maloney Avenue • Gallup, NM  87301</a:t>
            </a:r>
            <a:b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1-505-722-9600 • www.gallup.HGI.com</a:t>
            </a:r>
            <a:endParaRPr lang="en-US" sz="1100" baseline="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p:cNvSpPr txBox="1"/>
          <p:nvPr/>
        </p:nvSpPr>
        <p:spPr>
          <a:xfrm>
            <a:off x="566928" y="8305800"/>
            <a:ext cx="4876800" cy="369332"/>
          </a:xfrm>
          <a:prstGeom prst="rect">
            <a:avLst/>
          </a:prstGeom>
          <a:noFill/>
        </p:spPr>
        <p:txBody>
          <a:bodyPr wrap="square" lIns="0" tIns="0" rIns="0" bIns="0" rtlCol="0">
            <a:spAutoFit/>
          </a:bodyPr>
          <a:lstStyle/>
          <a:p>
            <a:r>
              <a:rPr lang="en-US" sz="1800" i="1" dirty="0">
                <a:latin typeface="Times New Roman" panose="02020603050405020304" pitchFamily="18" charset="0"/>
                <a:cs typeface="Times New Roman" panose="02020603050405020304" pitchFamily="18" charset="0"/>
              </a:rPr>
              <a:t>A twenty-five percent service charge and applicable state sales tax will be added to all food and beverage arrangements</a:t>
            </a:r>
            <a:r>
              <a:rPr lang="en-US" sz="800" i="1" dirty="0"/>
              <a:t>.</a:t>
            </a:r>
          </a:p>
        </p:txBody>
      </p:sp>
      <p:grpSp>
        <p:nvGrpSpPr>
          <p:cNvPr id="11" name="Group 22"/>
          <p:cNvGrpSpPr>
            <a:grpSpLocks/>
          </p:cNvGrpSpPr>
          <p:nvPr/>
        </p:nvGrpSpPr>
        <p:grpSpPr bwMode="auto">
          <a:xfrm>
            <a:off x="617339" y="9499600"/>
            <a:ext cx="1538286" cy="399143"/>
            <a:chOff x="240" y="5664"/>
            <a:chExt cx="912" cy="240"/>
          </a:xfrm>
        </p:grpSpPr>
        <p:pic>
          <p:nvPicPr>
            <p:cNvPr id="12" name="Picture 23" descr="HGI color logo"/>
            <p:cNvPicPr>
              <a:picLocks noChangeAspect="1" noChangeArrowheads="1"/>
            </p:cNvPicPr>
            <p:nvPr/>
          </p:nvPicPr>
          <p:blipFill>
            <a:blip r:embed="rId2" cstate="print">
              <a:clrChange>
                <a:clrFrom>
                  <a:srgbClr val="FDFDFD"/>
                </a:clrFrom>
                <a:clrTo>
                  <a:srgbClr val="FDFDFD">
                    <a:alpha val="0"/>
                  </a:srgbClr>
                </a:clrTo>
              </a:clrChange>
            </a:blip>
            <a:srcRect l="21053" t="-10983"/>
            <a:stretch>
              <a:fillRect/>
            </a:stretch>
          </p:blipFill>
          <p:spPr bwMode="auto">
            <a:xfrm>
              <a:off x="432" y="5664"/>
              <a:ext cx="720" cy="192"/>
            </a:xfrm>
            <a:prstGeom prst="rect">
              <a:avLst/>
            </a:prstGeom>
            <a:noFill/>
          </p:spPr>
        </p:pic>
        <p:pic>
          <p:nvPicPr>
            <p:cNvPr id="13" name="Picture 24" descr="HGI color logo"/>
            <p:cNvPicPr>
              <a:picLocks noChangeAspect="1" noChangeArrowheads="1"/>
            </p:cNvPicPr>
            <p:nvPr/>
          </p:nvPicPr>
          <p:blipFill>
            <a:blip r:embed="rId2" cstate="print"/>
            <a:srcRect r="80592" b="-28323"/>
            <a:stretch>
              <a:fillRect/>
            </a:stretch>
          </p:blipFill>
          <p:spPr bwMode="auto">
            <a:xfrm>
              <a:off x="240" y="5682"/>
              <a:ext cx="177" cy="222"/>
            </a:xfrm>
            <a:prstGeom prst="rect">
              <a:avLst/>
            </a:prstGeom>
            <a:noFill/>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Text Box 9"/>
          <p:cNvSpPr txBox="1">
            <a:spLocks noChangeArrowheads="1"/>
          </p:cNvSpPr>
          <p:nvPr/>
        </p:nvSpPr>
        <p:spPr bwMode="auto">
          <a:xfrm>
            <a:off x="566928" y="1856667"/>
            <a:ext cx="6672072" cy="5718048"/>
          </a:xfrm>
          <a:prstGeom prst="rect">
            <a:avLst/>
          </a:prstGeom>
          <a:noFill/>
          <a:ln w="9525">
            <a:noFill/>
            <a:miter lim="800000"/>
            <a:headEnd/>
            <a:tailEnd/>
          </a:ln>
          <a:effectLst/>
        </p:spPr>
        <p:txBody>
          <a:bodyPr lIns="0" tIns="0" rIns="0" bIns="0"/>
          <a:lstStyle/>
          <a:p>
            <a:r>
              <a:rPr lang="en-US" dirty="0">
                <a:latin typeface="Times New Roman" panose="02020603050405020304" pitchFamily="18" charset="0"/>
                <a:cs typeface="Times New Roman" panose="02020603050405020304" pitchFamily="18" charset="0"/>
              </a:rPr>
              <a:t>HOST SPONSORED BAR:  PER PERSON</a:t>
            </a:r>
          </a:p>
          <a:p>
            <a:r>
              <a:rPr lang="en-US" dirty="0">
                <a:latin typeface="Times New Roman" panose="02020603050405020304" pitchFamily="18" charset="0"/>
                <a:cs typeface="Times New Roman" panose="02020603050405020304" pitchFamily="18" charset="0"/>
              </a:rPr>
              <a:t>Includes Full Well Bar priced per person for 2 drinks per person.  (Including Spirits, Beers, Selected Wines and Soft Drinks)  Charges based upon Guarantee or Actual Attendance, whichever is higher.</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First Hour                            		$17.00 per person</a:t>
            </a:r>
          </a:p>
          <a:p>
            <a:r>
              <a:rPr lang="en-US" dirty="0">
                <a:latin typeface="Times New Roman" panose="02020603050405020304" pitchFamily="18" charset="0"/>
                <a:cs typeface="Times New Roman" panose="02020603050405020304" pitchFamily="18" charset="0"/>
              </a:rPr>
              <a:t>Second Hour				$14.00 per person</a:t>
            </a:r>
          </a:p>
          <a:p>
            <a:r>
              <a:rPr lang="en-US" dirty="0">
                <a:latin typeface="Times New Roman" panose="02020603050405020304" pitchFamily="18" charset="0"/>
                <a:cs typeface="Times New Roman" panose="02020603050405020304" pitchFamily="18" charset="0"/>
              </a:rPr>
              <a:t>Each Additional Hour                  	 	$9.00 per person</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To upgrade Well Bar to Premium                            	$2.00 added to above pricing</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HOST SPONSORED BAR:  PER DRINK</a:t>
            </a:r>
          </a:p>
          <a:p>
            <a:r>
              <a:rPr lang="en-US" dirty="0">
                <a:latin typeface="Times New Roman" panose="02020603050405020304" pitchFamily="18" charset="0"/>
                <a:cs typeface="Times New Roman" panose="02020603050405020304" pitchFamily="18" charset="0"/>
              </a:rPr>
              <a:t>Includes Full Bar Set-Up.  Charges based on Actual Number of Drinks Consumed.</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Well Mixed Drinks                         		$10 each</a:t>
            </a:r>
          </a:p>
          <a:p>
            <a:r>
              <a:rPr lang="en-US" dirty="0">
                <a:latin typeface="Times New Roman" panose="02020603050405020304" pitchFamily="18" charset="0"/>
                <a:cs typeface="Times New Roman" panose="02020603050405020304" pitchFamily="18" charset="0"/>
              </a:rPr>
              <a:t>Premium Mixed Drinks                		$13 each</a:t>
            </a:r>
          </a:p>
          <a:p>
            <a:r>
              <a:rPr lang="en-US" dirty="0">
                <a:latin typeface="Times New Roman" panose="02020603050405020304" pitchFamily="18" charset="0"/>
                <a:cs typeface="Times New Roman" panose="02020603050405020304" pitchFamily="18" charset="0"/>
              </a:rPr>
              <a:t>Local Micro Brew Beer 			$8 each</a:t>
            </a:r>
          </a:p>
          <a:p>
            <a:r>
              <a:rPr lang="en-US" dirty="0">
                <a:latin typeface="Times New Roman" panose="02020603050405020304" pitchFamily="18" charset="0"/>
                <a:cs typeface="Times New Roman" panose="02020603050405020304" pitchFamily="18" charset="0"/>
              </a:rPr>
              <a:t>Domestic Beer                       		$6 each</a:t>
            </a:r>
          </a:p>
          <a:p>
            <a:r>
              <a:rPr lang="en-US" dirty="0">
                <a:latin typeface="Times New Roman" panose="02020603050405020304" pitchFamily="18" charset="0"/>
                <a:cs typeface="Times New Roman" panose="02020603050405020304" pitchFamily="18" charset="0"/>
              </a:rPr>
              <a:t>Premium Beer			$9 each</a:t>
            </a:r>
          </a:p>
          <a:p>
            <a:r>
              <a:rPr lang="en-US" dirty="0">
                <a:latin typeface="Times New Roman" panose="02020603050405020304" pitchFamily="18" charset="0"/>
                <a:cs typeface="Times New Roman" panose="02020603050405020304" pitchFamily="18" charset="0"/>
              </a:rPr>
              <a:t>Wine Varietals		            	$8 each</a:t>
            </a:r>
          </a:p>
          <a:p>
            <a:r>
              <a:rPr lang="en-US" dirty="0">
                <a:latin typeface="Times New Roman" panose="02020603050405020304" pitchFamily="18" charset="0"/>
                <a:cs typeface="Times New Roman" panose="02020603050405020304" pitchFamily="18" charset="0"/>
              </a:rPr>
              <a:t>Bottled Water			$3 each</a:t>
            </a:r>
          </a:p>
          <a:p>
            <a:r>
              <a:rPr lang="en-US" dirty="0">
                <a:latin typeface="Times New Roman" panose="02020603050405020304" pitchFamily="18" charset="0"/>
                <a:cs typeface="Times New Roman" panose="02020603050405020304" pitchFamily="18" charset="0"/>
              </a:rPr>
              <a:t>Sodas		                		$3 each</a:t>
            </a:r>
          </a:p>
          <a:p>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
        <p:nvSpPr>
          <p:cNvPr id="19" name="Text Placeholder 18"/>
          <p:cNvSpPr>
            <a:spLocks noGrp="1"/>
          </p:cNvSpPr>
          <p:nvPr>
            <p:ph type="body" sz="quarter" idx="14"/>
          </p:nvPr>
        </p:nvSpPr>
        <p:spPr>
          <a:xfrm>
            <a:off x="485775" y="584200"/>
            <a:ext cx="4962525" cy="558800"/>
          </a:xfrm>
        </p:spPr>
        <p:txBody>
          <a:bodyPr/>
          <a:lstStyle/>
          <a:p>
            <a:r>
              <a:rPr lang="en-US" dirty="0">
                <a:latin typeface="Times New Roman" panose="02020603050405020304" pitchFamily="18" charset="0"/>
                <a:cs typeface="Times New Roman" panose="02020603050405020304" pitchFamily="18" charset="0"/>
              </a:rPr>
              <a:t>Beverage selections</a:t>
            </a:r>
          </a:p>
        </p:txBody>
      </p:sp>
      <p:sp>
        <p:nvSpPr>
          <p:cNvPr id="10" name="Text Box 25"/>
          <p:cNvSpPr txBox="1">
            <a:spLocks noChangeArrowheads="1"/>
          </p:cNvSpPr>
          <p:nvPr/>
        </p:nvSpPr>
        <p:spPr bwMode="auto">
          <a:xfrm>
            <a:off x="2479477" y="9548396"/>
            <a:ext cx="4291013" cy="430887"/>
          </a:xfrm>
          <a:prstGeom prst="rect">
            <a:avLst/>
          </a:prstGeom>
          <a:noFill/>
          <a:ln w="9525">
            <a:noFill/>
            <a:miter lim="800000"/>
            <a:headEnd/>
            <a:tailEnd/>
          </a:ln>
          <a:effectLst/>
        </p:spPr>
        <p:txBody>
          <a:bodyPr>
            <a:spAutoFit/>
          </a:bodyPr>
          <a:lstStyle/>
          <a:p>
            <a:pPr defTabSz="1018995"/>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1530 West Maloney Avenue • Gallup, NM  87301</a:t>
            </a:r>
            <a:b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1-505-722-9600 • www.gallup.HGI.com</a:t>
            </a:r>
            <a:endParaRPr lang="en-US" sz="1100" baseline="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p:cNvSpPr txBox="1"/>
          <p:nvPr/>
        </p:nvSpPr>
        <p:spPr>
          <a:xfrm>
            <a:off x="566928" y="8305800"/>
            <a:ext cx="4876800" cy="369332"/>
          </a:xfrm>
          <a:prstGeom prst="rect">
            <a:avLst/>
          </a:prstGeom>
          <a:noFill/>
        </p:spPr>
        <p:txBody>
          <a:bodyPr wrap="square" lIns="0" tIns="0" rIns="0" bIns="0" rtlCol="0">
            <a:spAutoFit/>
          </a:bodyPr>
          <a:lstStyle/>
          <a:p>
            <a:r>
              <a:rPr lang="en-US" sz="1800" i="1" dirty="0">
                <a:latin typeface="Times New Roman" panose="02020603050405020304" pitchFamily="18" charset="0"/>
                <a:cs typeface="Times New Roman" panose="02020603050405020304" pitchFamily="18" charset="0"/>
              </a:rPr>
              <a:t>A twenty-five percent service charge and applicable state sales tax will be added to all food and beverage arrangements</a:t>
            </a:r>
            <a:r>
              <a:rPr lang="en-US" sz="800" i="1" dirty="0"/>
              <a:t>.</a:t>
            </a:r>
          </a:p>
        </p:txBody>
      </p:sp>
      <p:grpSp>
        <p:nvGrpSpPr>
          <p:cNvPr id="11" name="Group 22"/>
          <p:cNvGrpSpPr>
            <a:grpSpLocks/>
          </p:cNvGrpSpPr>
          <p:nvPr/>
        </p:nvGrpSpPr>
        <p:grpSpPr bwMode="auto">
          <a:xfrm>
            <a:off x="617339" y="9499600"/>
            <a:ext cx="1538286" cy="399143"/>
            <a:chOff x="240" y="5664"/>
            <a:chExt cx="912" cy="240"/>
          </a:xfrm>
        </p:grpSpPr>
        <p:pic>
          <p:nvPicPr>
            <p:cNvPr id="12" name="Picture 23" descr="HGI color logo"/>
            <p:cNvPicPr>
              <a:picLocks noChangeAspect="1" noChangeArrowheads="1"/>
            </p:cNvPicPr>
            <p:nvPr/>
          </p:nvPicPr>
          <p:blipFill>
            <a:blip r:embed="rId2" cstate="print">
              <a:clrChange>
                <a:clrFrom>
                  <a:srgbClr val="FDFDFD"/>
                </a:clrFrom>
                <a:clrTo>
                  <a:srgbClr val="FDFDFD">
                    <a:alpha val="0"/>
                  </a:srgbClr>
                </a:clrTo>
              </a:clrChange>
            </a:blip>
            <a:srcRect l="21053" t="-10983"/>
            <a:stretch>
              <a:fillRect/>
            </a:stretch>
          </p:blipFill>
          <p:spPr bwMode="auto">
            <a:xfrm>
              <a:off x="432" y="5664"/>
              <a:ext cx="720" cy="192"/>
            </a:xfrm>
            <a:prstGeom prst="rect">
              <a:avLst/>
            </a:prstGeom>
            <a:noFill/>
          </p:spPr>
        </p:pic>
        <p:pic>
          <p:nvPicPr>
            <p:cNvPr id="13" name="Picture 24" descr="HGI color logo"/>
            <p:cNvPicPr>
              <a:picLocks noChangeAspect="1" noChangeArrowheads="1"/>
            </p:cNvPicPr>
            <p:nvPr/>
          </p:nvPicPr>
          <p:blipFill>
            <a:blip r:embed="rId2" cstate="print"/>
            <a:srcRect r="80592" b="-28323"/>
            <a:stretch>
              <a:fillRect/>
            </a:stretch>
          </p:blipFill>
          <p:spPr bwMode="auto">
            <a:xfrm>
              <a:off x="240" y="5682"/>
              <a:ext cx="177" cy="222"/>
            </a:xfrm>
            <a:prstGeom prst="rect">
              <a:avLst/>
            </a:prstGeom>
            <a:noFill/>
          </p:spPr>
        </p:pic>
      </p:grpSp>
    </p:spTree>
    <p:extLst>
      <p:ext uri="{BB962C8B-B14F-4D97-AF65-F5344CB8AC3E}">
        <p14:creationId xmlns:p14="http://schemas.microsoft.com/office/powerpoint/2010/main" val="3720412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Text Box 9"/>
          <p:cNvSpPr txBox="1">
            <a:spLocks noChangeArrowheads="1"/>
          </p:cNvSpPr>
          <p:nvPr/>
        </p:nvSpPr>
        <p:spPr bwMode="auto">
          <a:xfrm>
            <a:off x="566928" y="1967468"/>
            <a:ext cx="6672072" cy="5718048"/>
          </a:xfrm>
          <a:prstGeom prst="rect">
            <a:avLst/>
          </a:prstGeom>
          <a:noFill/>
          <a:ln w="9525">
            <a:noFill/>
            <a:miter lim="800000"/>
            <a:headEnd/>
            <a:tailEnd/>
          </a:ln>
          <a:effectLst/>
        </p:spPr>
        <p:txBody>
          <a:bodyPr lIns="0" tIns="0" rIns="0" bIns="0"/>
          <a:lstStyle/>
          <a:p>
            <a:r>
              <a:rPr lang="en-US" dirty="0">
                <a:latin typeface="Times New Roman" panose="02020603050405020304" pitchFamily="18" charset="0"/>
                <a:cs typeface="Times New Roman" panose="02020603050405020304" pitchFamily="18" charset="0"/>
              </a:rPr>
              <a:t>WELL LIQUORS INCLUDE:</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Bourbon – Jack Daniels</a:t>
            </a:r>
          </a:p>
          <a:p>
            <a:r>
              <a:rPr lang="en-US" dirty="0">
                <a:latin typeface="Times New Roman" panose="02020603050405020304" pitchFamily="18" charset="0"/>
                <a:cs typeface="Times New Roman" panose="02020603050405020304" pitchFamily="18" charset="0"/>
              </a:rPr>
              <a:t>Scotch – Grants</a:t>
            </a:r>
          </a:p>
          <a:p>
            <a:r>
              <a:rPr lang="en-US" dirty="0">
                <a:latin typeface="Times New Roman" panose="02020603050405020304" pitchFamily="18" charset="0"/>
                <a:cs typeface="Times New Roman" panose="02020603050405020304" pitchFamily="18" charset="0"/>
              </a:rPr>
              <a:t>Vodka – </a:t>
            </a:r>
            <a:r>
              <a:rPr lang="en-US" dirty="0" err="1">
                <a:latin typeface="Times New Roman" panose="02020603050405020304" pitchFamily="18" charset="0"/>
                <a:cs typeface="Times New Roman" panose="02020603050405020304" pitchFamily="18" charset="0"/>
              </a:rPr>
              <a:t>Titos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Tequila – </a:t>
            </a:r>
            <a:r>
              <a:rPr lang="en-US" dirty="0" err="1">
                <a:latin typeface="Times New Roman" panose="02020603050405020304" pitchFamily="18" charset="0"/>
                <a:cs typeface="Times New Roman" panose="02020603050405020304" pitchFamily="18" charset="0"/>
              </a:rPr>
              <a:t>Cuervo</a:t>
            </a:r>
            <a:r>
              <a:rPr lang="en-US" dirty="0">
                <a:latin typeface="Times New Roman" panose="02020603050405020304" pitchFamily="18" charset="0"/>
                <a:cs typeface="Times New Roman" panose="02020603050405020304" pitchFamily="18" charset="0"/>
              </a:rPr>
              <a:t> Gold</a:t>
            </a:r>
          </a:p>
          <a:p>
            <a:r>
              <a:rPr lang="en-US" dirty="0">
                <a:latin typeface="Times New Roman" panose="02020603050405020304" pitchFamily="18" charset="0"/>
                <a:cs typeface="Times New Roman" panose="02020603050405020304" pitchFamily="18" charset="0"/>
              </a:rPr>
              <a:t>Gin – </a:t>
            </a:r>
            <a:r>
              <a:rPr lang="en-US" dirty="0" err="1">
                <a:latin typeface="Times New Roman" panose="02020603050405020304" pitchFamily="18" charset="0"/>
                <a:cs typeface="Times New Roman" panose="02020603050405020304" pitchFamily="18" charset="0"/>
              </a:rPr>
              <a:t>Gilbey’s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Rum – Cruzan</a:t>
            </a:r>
          </a:p>
          <a:p>
            <a:r>
              <a:rPr lang="en-US" dirty="0">
                <a:latin typeface="Times New Roman" panose="02020603050405020304" pitchFamily="18" charset="0"/>
                <a:cs typeface="Times New Roman" panose="02020603050405020304" pitchFamily="18" charset="0"/>
              </a:rPr>
              <a:t>Blended Whiskey – Crown Royal</a:t>
            </a:r>
          </a:p>
          <a:p>
            <a:r>
              <a:rPr lang="en-US" dirty="0">
                <a:latin typeface="Times New Roman" panose="02020603050405020304" pitchFamily="18" charset="0"/>
                <a:cs typeface="Times New Roman" panose="02020603050405020304" pitchFamily="18" charset="0"/>
              </a:rPr>
              <a:t>Selection of Local and Domestic Beer/Wine Varietals                         </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THE BARTENDER FEE IS $35.00 PER BARTENDER/PER HOUR (HOST OR CASH BAR).</a:t>
            </a:r>
          </a:p>
          <a:p>
            <a:r>
              <a:rPr lang="en-US" dirty="0">
                <a:latin typeface="Times New Roman" panose="02020603050405020304" pitchFamily="18" charset="0"/>
                <a:cs typeface="Times New Roman" panose="02020603050405020304" pitchFamily="18" charset="0"/>
              </a:rPr>
              <a:t>BARTENDER FEE WAIVED WITH $300.00 MINIMUM IN BEVERAGE SALES.</a:t>
            </a:r>
          </a:p>
          <a:p>
            <a:r>
              <a:rPr lang="en-US" dirty="0">
                <a:latin typeface="Times New Roman" panose="02020603050405020304" pitchFamily="18" charset="0"/>
                <a:cs typeface="Times New Roman" panose="02020603050405020304" pitchFamily="18" charset="0"/>
              </a:rPr>
              <a:t>WE RECOMMEND 1 BARTENDER FOR EVERY 75 GUESTS.</a:t>
            </a:r>
          </a:p>
          <a:p>
            <a:endParaRPr lang="en-US" dirty="0">
              <a:latin typeface="Times New Roman" panose="02020603050405020304" pitchFamily="18" charset="0"/>
              <a:cs typeface="Times New Roman" panose="02020603050405020304" pitchFamily="18" charset="0"/>
            </a:endParaRPr>
          </a:p>
        </p:txBody>
      </p:sp>
      <p:sp>
        <p:nvSpPr>
          <p:cNvPr id="19" name="Text Placeholder 18"/>
          <p:cNvSpPr>
            <a:spLocks noGrp="1"/>
          </p:cNvSpPr>
          <p:nvPr>
            <p:ph type="body" sz="quarter" idx="14"/>
          </p:nvPr>
        </p:nvSpPr>
        <p:spPr>
          <a:xfrm>
            <a:off x="485775" y="584200"/>
            <a:ext cx="5457825" cy="558800"/>
          </a:xfrm>
        </p:spPr>
        <p:txBody>
          <a:bodyPr/>
          <a:lstStyle/>
          <a:p>
            <a:r>
              <a:rPr lang="en-US" dirty="0">
                <a:latin typeface="Times New Roman" panose="02020603050405020304" pitchFamily="18" charset="0"/>
                <a:cs typeface="Times New Roman" panose="02020603050405020304" pitchFamily="18" charset="0"/>
              </a:rPr>
              <a:t>Beverage selections (</a:t>
            </a:r>
            <a:r>
              <a:rPr lang="en-US" dirty="0" err="1">
                <a:latin typeface="Times New Roman" panose="02020603050405020304" pitchFamily="18" charset="0"/>
                <a:cs typeface="Times New Roman" panose="02020603050405020304" pitchFamily="18" charset="0"/>
              </a:rPr>
              <a:t>con’t</a:t>
            </a:r>
            <a:r>
              <a:rPr lang="en-US" dirty="0">
                <a:latin typeface="Times New Roman" panose="02020603050405020304" pitchFamily="18" charset="0"/>
                <a:cs typeface="Times New Roman" panose="02020603050405020304" pitchFamily="18" charset="0"/>
              </a:rPr>
              <a:t>)</a:t>
            </a:r>
          </a:p>
        </p:txBody>
      </p:sp>
      <p:sp>
        <p:nvSpPr>
          <p:cNvPr id="10" name="Text Box 25"/>
          <p:cNvSpPr txBox="1">
            <a:spLocks noChangeArrowheads="1"/>
          </p:cNvSpPr>
          <p:nvPr/>
        </p:nvSpPr>
        <p:spPr bwMode="auto">
          <a:xfrm>
            <a:off x="2479477" y="9548396"/>
            <a:ext cx="4291013" cy="430887"/>
          </a:xfrm>
          <a:prstGeom prst="rect">
            <a:avLst/>
          </a:prstGeom>
          <a:noFill/>
          <a:ln w="9525">
            <a:noFill/>
            <a:miter lim="800000"/>
            <a:headEnd/>
            <a:tailEnd/>
          </a:ln>
          <a:effectLst/>
        </p:spPr>
        <p:txBody>
          <a:bodyPr>
            <a:spAutoFit/>
          </a:bodyPr>
          <a:lstStyle/>
          <a:p>
            <a:pPr defTabSz="1018995"/>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1530 West Maloney Avenue • Gallup, NM  87301</a:t>
            </a:r>
            <a:b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1-505-722-9600 • www.gallup.HGI.com</a:t>
            </a:r>
            <a:endParaRPr lang="en-US" sz="1100" baseline="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p:cNvSpPr txBox="1"/>
          <p:nvPr/>
        </p:nvSpPr>
        <p:spPr>
          <a:xfrm>
            <a:off x="566928" y="8305800"/>
            <a:ext cx="4876800" cy="369332"/>
          </a:xfrm>
          <a:prstGeom prst="rect">
            <a:avLst/>
          </a:prstGeom>
          <a:noFill/>
        </p:spPr>
        <p:txBody>
          <a:bodyPr wrap="square" lIns="0" tIns="0" rIns="0" bIns="0" rtlCol="0">
            <a:spAutoFit/>
          </a:bodyPr>
          <a:lstStyle/>
          <a:p>
            <a:r>
              <a:rPr lang="en-US" sz="1800" i="1" dirty="0">
                <a:latin typeface="Times New Roman" panose="02020603050405020304" pitchFamily="18" charset="0"/>
                <a:cs typeface="Times New Roman" panose="02020603050405020304" pitchFamily="18" charset="0"/>
              </a:rPr>
              <a:t>A twenty-five percent service charge and applicable state sales tax will be added to all food and beverage arrangements</a:t>
            </a:r>
            <a:r>
              <a:rPr lang="en-US" sz="800" i="1" dirty="0"/>
              <a:t>.</a:t>
            </a:r>
          </a:p>
        </p:txBody>
      </p:sp>
      <p:grpSp>
        <p:nvGrpSpPr>
          <p:cNvPr id="11" name="Group 22"/>
          <p:cNvGrpSpPr>
            <a:grpSpLocks/>
          </p:cNvGrpSpPr>
          <p:nvPr/>
        </p:nvGrpSpPr>
        <p:grpSpPr bwMode="auto">
          <a:xfrm>
            <a:off x="617339" y="9499600"/>
            <a:ext cx="1538286" cy="399143"/>
            <a:chOff x="240" y="5664"/>
            <a:chExt cx="912" cy="240"/>
          </a:xfrm>
        </p:grpSpPr>
        <p:pic>
          <p:nvPicPr>
            <p:cNvPr id="12" name="Picture 23" descr="HGI color logo"/>
            <p:cNvPicPr>
              <a:picLocks noChangeAspect="1" noChangeArrowheads="1"/>
            </p:cNvPicPr>
            <p:nvPr/>
          </p:nvPicPr>
          <p:blipFill>
            <a:blip r:embed="rId2" cstate="print">
              <a:clrChange>
                <a:clrFrom>
                  <a:srgbClr val="FDFDFD"/>
                </a:clrFrom>
                <a:clrTo>
                  <a:srgbClr val="FDFDFD">
                    <a:alpha val="0"/>
                  </a:srgbClr>
                </a:clrTo>
              </a:clrChange>
            </a:blip>
            <a:srcRect l="21053" t="-10983"/>
            <a:stretch>
              <a:fillRect/>
            </a:stretch>
          </p:blipFill>
          <p:spPr bwMode="auto">
            <a:xfrm>
              <a:off x="432" y="5664"/>
              <a:ext cx="720" cy="192"/>
            </a:xfrm>
            <a:prstGeom prst="rect">
              <a:avLst/>
            </a:prstGeom>
            <a:noFill/>
          </p:spPr>
        </p:pic>
        <p:pic>
          <p:nvPicPr>
            <p:cNvPr id="13" name="Picture 24" descr="HGI color logo"/>
            <p:cNvPicPr>
              <a:picLocks noChangeAspect="1" noChangeArrowheads="1"/>
            </p:cNvPicPr>
            <p:nvPr/>
          </p:nvPicPr>
          <p:blipFill>
            <a:blip r:embed="rId2" cstate="print"/>
            <a:srcRect r="80592" b="-28323"/>
            <a:stretch>
              <a:fillRect/>
            </a:stretch>
          </p:blipFill>
          <p:spPr bwMode="auto">
            <a:xfrm>
              <a:off x="240" y="5682"/>
              <a:ext cx="177" cy="222"/>
            </a:xfrm>
            <a:prstGeom prst="rect">
              <a:avLst/>
            </a:prstGeom>
            <a:noFill/>
          </p:spPr>
        </p:pic>
      </p:grpSp>
    </p:spTree>
    <p:extLst>
      <p:ext uri="{BB962C8B-B14F-4D97-AF65-F5344CB8AC3E}">
        <p14:creationId xmlns:p14="http://schemas.microsoft.com/office/powerpoint/2010/main" val="2018228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85775" y="584200"/>
            <a:ext cx="6448425" cy="558800"/>
          </a:xfrm>
        </p:spPr>
        <p:txBody>
          <a:bodyPr/>
          <a:lstStyle/>
          <a:p>
            <a:r>
              <a:rPr lang="en-US" dirty="0"/>
              <a:t>Banquet capacities and fees</a:t>
            </a:r>
          </a:p>
        </p:txBody>
      </p:sp>
      <p:graphicFrame>
        <p:nvGraphicFramePr>
          <p:cNvPr id="4" name="Table 3"/>
          <p:cNvGraphicFramePr>
            <a:graphicFrameLocks noGrp="1"/>
          </p:cNvGraphicFramePr>
          <p:nvPr>
            <p:extLst>
              <p:ext uri="{D42A27DB-BD31-4B8C-83A1-F6EECF244321}">
                <p14:modId xmlns:p14="http://schemas.microsoft.com/office/powerpoint/2010/main" val="502503765"/>
              </p:ext>
            </p:extLst>
          </p:nvPr>
        </p:nvGraphicFramePr>
        <p:xfrm>
          <a:off x="152399" y="5029200"/>
          <a:ext cx="7239000" cy="3505201"/>
        </p:xfrm>
        <a:graphic>
          <a:graphicData uri="http://schemas.openxmlformats.org/drawingml/2006/table">
            <a:tbl>
              <a:tblPr firstRow="1" firstCol="1" bandRow="1">
                <a:tableStyleId>{5C22544A-7EE6-4342-B048-85BDC9FD1C3A}</a:tableStyleId>
              </a:tblPr>
              <a:tblGrid>
                <a:gridCol w="1033387">
                  <a:extLst>
                    <a:ext uri="{9D8B030D-6E8A-4147-A177-3AD203B41FA5}">
                      <a16:colId xmlns:a16="http://schemas.microsoft.com/office/drawing/2014/main" val="1654836952"/>
                    </a:ext>
                  </a:extLst>
                </a:gridCol>
                <a:gridCol w="573767">
                  <a:extLst>
                    <a:ext uri="{9D8B030D-6E8A-4147-A177-3AD203B41FA5}">
                      <a16:colId xmlns:a16="http://schemas.microsoft.com/office/drawing/2014/main" val="3846891131"/>
                    </a:ext>
                  </a:extLst>
                </a:gridCol>
                <a:gridCol w="804333">
                  <a:extLst>
                    <a:ext uri="{9D8B030D-6E8A-4147-A177-3AD203B41FA5}">
                      <a16:colId xmlns:a16="http://schemas.microsoft.com/office/drawing/2014/main" val="418695572"/>
                    </a:ext>
                  </a:extLst>
                </a:gridCol>
                <a:gridCol w="804333">
                  <a:extLst>
                    <a:ext uri="{9D8B030D-6E8A-4147-A177-3AD203B41FA5}">
                      <a16:colId xmlns:a16="http://schemas.microsoft.com/office/drawing/2014/main" val="695713703"/>
                    </a:ext>
                  </a:extLst>
                </a:gridCol>
                <a:gridCol w="803578">
                  <a:extLst>
                    <a:ext uri="{9D8B030D-6E8A-4147-A177-3AD203B41FA5}">
                      <a16:colId xmlns:a16="http://schemas.microsoft.com/office/drawing/2014/main" val="3015460427"/>
                    </a:ext>
                  </a:extLst>
                </a:gridCol>
                <a:gridCol w="803578">
                  <a:extLst>
                    <a:ext uri="{9D8B030D-6E8A-4147-A177-3AD203B41FA5}">
                      <a16:colId xmlns:a16="http://schemas.microsoft.com/office/drawing/2014/main" val="1514649326"/>
                    </a:ext>
                  </a:extLst>
                </a:gridCol>
                <a:gridCol w="803578">
                  <a:extLst>
                    <a:ext uri="{9D8B030D-6E8A-4147-A177-3AD203B41FA5}">
                      <a16:colId xmlns:a16="http://schemas.microsoft.com/office/drawing/2014/main" val="1449440265"/>
                    </a:ext>
                  </a:extLst>
                </a:gridCol>
                <a:gridCol w="808868">
                  <a:extLst>
                    <a:ext uri="{9D8B030D-6E8A-4147-A177-3AD203B41FA5}">
                      <a16:colId xmlns:a16="http://schemas.microsoft.com/office/drawing/2014/main" val="1795389528"/>
                    </a:ext>
                  </a:extLst>
                </a:gridCol>
                <a:gridCol w="803578">
                  <a:extLst>
                    <a:ext uri="{9D8B030D-6E8A-4147-A177-3AD203B41FA5}">
                      <a16:colId xmlns:a16="http://schemas.microsoft.com/office/drawing/2014/main" val="1481926495"/>
                    </a:ext>
                  </a:extLst>
                </a:gridCol>
              </a:tblGrid>
              <a:tr h="500743">
                <a:tc>
                  <a:txBody>
                    <a:bodyPr/>
                    <a:lstStyle/>
                    <a:p>
                      <a:pPr marL="0" marR="0">
                        <a:lnSpc>
                          <a:spcPct val="107000"/>
                        </a:lnSpc>
                        <a:spcBef>
                          <a:spcPts val="0"/>
                        </a:spcBef>
                        <a:spcAft>
                          <a:spcPts val="0"/>
                        </a:spcAft>
                      </a:pPr>
                      <a:r>
                        <a:rPr lang="en-US" sz="1200" dirty="0">
                          <a:solidFill>
                            <a:schemeClr val="tx1">
                              <a:lumMod val="95000"/>
                              <a:lumOff val="5000"/>
                            </a:schemeClr>
                          </a:solidFill>
                          <a:effectLst/>
                          <a:latin typeface="Calibri" panose="020F0502020204030204" pitchFamily="34" charset="0"/>
                          <a:cs typeface="Calibri" panose="020F0502020204030204" pitchFamily="34" charset="0"/>
                        </a:rPr>
                        <a:t>Function Space</a:t>
                      </a:r>
                      <a:endParaRPr lang="en-US"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solidFill>
                            <a:schemeClr val="tx1">
                              <a:lumMod val="95000"/>
                              <a:lumOff val="5000"/>
                            </a:schemeClr>
                          </a:solidFill>
                          <a:effectLst/>
                          <a:latin typeface="Calibri" panose="020F0502020204030204" pitchFamily="34" charset="0"/>
                          <a:cs typeface="Calibri" panose="020F0502020204030204" pitchFamily="34" charset="0"/>
                        </a:rPr>
                        <a:t>Sq. Ft.</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solidFill>
                            <a:schemeClr val="tx1">
                              <a:lumMod val="95000"/>
                              <a:lumOff val="5000"/>
                            </a:schemeClr>
                          </a:solidFill>
                          <a:effectLst/>
                          <a:latin typeface="Calibri" panose="020F0502020204030204" pitchFamily="34" charset="0"/>
                          <a:cs typeface="Calibri" panose="020F0502020204030204" pitchFamily="34" charset="0"/>
                        </a:rPr>
                        <a:t>L x W x H</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solidFill>
                            <a:schemeClr val="tx1">
                              <a:lumMod val="95000"/>
                              <a:lumOff val="5000"/>
                            </a:schemeClr>
                          </a:solidFill>
                          <a:effectLst/>
                          <a:latin typeface="Calibri" panose="020F0502020204030204" pitchFamily="34" charset="0"/>
                          <a:cs typeface="Calibri" panose="020F0502020204030204" pitchFamily="34" charset="0"/>
                        </a:rPr>
                        <a:t>Classroom</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solidFill>
                            <a:schemeClr val="tx1">
                              <a:lumMod val="95000"/>
                              <a:lumOff val="5000"/>
                            </a:schemeClr>
                          </a:solidFill>
                          <a:effectLst/>
                          <a:latin typeface="Calibri" panose="020F0502020204030204" pitchFamily="34" charset="0"/>
                          <a:cs typeface="Calibri" panose="020F0502020204030204" pitchFamily="34" charset="0"/>
                        </a:rPr>
                        <a:t>Theater</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solidFill>
                            <a:schemeClr val="tx1">
                              <a:lumMod val="95000"/>
                              <a:lumOff val="5000"/>
                            </a:schemeClr>
                          </a:solidFill>
                          <a:effectLst/>
                          <a:latin typeface="Calibri" panose="020F0502020204030204" pitchFamily="34" charset="0"/>
                          <a:cs typeface="Calibri" panose="020F0502020204030204" pitchFamily="34" charset="0"/>
                        </a:rPr>
                        <a:t>U-Shape</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solidFill>
                            <a:schemeClr val="tx1">
                              <a:lumMod val="95000"/>
                              <a:lumOff val="5000"/>
                            </a:schemeClr>
                          </a:solidFill>
                          <a:effectLst/>
                          <a:latin typeface="Calibri" panose="020F0502020204030204" pitchFamily="34" charset="0"/>
                          <a:cs typeface="Calibri" panose="020F0502020204030204" pitchFamily="34" charset="0"/>
                        </a:rPr>
                        <a:t>Rounds</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solidFill>
                            <a:schemeClr val="tx1">
                              <a:lumMod val="95000"/>
                              <a:lumOff val="5000"/>
                            </a:schemeClr>
                          </a:solidFill>
                          <a:effectLst/>
                          <a:latin typeface="Calibri" panose="020F0502020204030204" pitchFamily="34" charset="0"/>
                          <a:cs typeface="Calibri" panose="020F0502020204030204" pitchFamily="34" charset="0"/>
                        </a:rPr>
                        <a:t>Conference</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solidFill>
                            <a:schemeClr val="tx1">
                              <a:lumMod val="95000"/>
                              <a:lumOff val="5000"/>
                            </a:schemeClr>
                          </a:solidFill>
                          <a:effectLst/>
                          <a:latin typeface="Calibri" panose="020F0502020204030204" pitchFamily="34" charset="0"/>
                          <a:cs typeface="Calibri" panose="020F0502020204030204" pitchFamily="34" charset="0"/>
                        </a:rPr>
                        <a:t>Banquet</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760474688"/>
                  </a:ext>
                </a:extLst>
              </a:tr>
              <a:tr h="500743">
                <a:tc>
                  <a:txBody>
                    <a:bodyPr/>
                    <a:lstStyle/>
                    <a:p>
                      <a:pPr marL="0" marR="0">
                        <a:lnSpc>
                          <a:spcPct val="107000"/>
                        </a:lnSpc>
                        <a:spcBef>
                          <a:spcPts val="0"/>
                        </a:spcBef>
                        <a:spcAft>
                          <a:spcPts val="0"/>
                        </a:spcAft>
                      </a:pPr>
                      <a:r>
                        <a:rPr lang="en-US" sz="1200">
                          <a:solidFill>
                            <a:schemeClr val="tx1">
                              <a:lumMod val="95000"/>
                              <a:lumOff val="5000"/>
                            </a:schemeClr>
                          </a:solidFill>
                          <a:effectLst/>
                          <a:latin typeface="Calibri" panose="020F0502020204030204" pitchFamily="34" charset="0"/>
                          <a:cs typeface="Calibri" panose="020F0502020204030204" pitchFamily="34" charset="0"/>
                        </a:rPr>
                        <a:t>Gallup Ballroom</a:t>
                      </a:r>
                      <a:endParaRPr lang="en-US" sz="180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2400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77.5x31x12</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latin typeface="Calibri" panose="020F0502020204030204" pitchFamily="34" charset="0"/>
                          <a:cs typeface="Calibri" panose="020F0502020204030204" pitchFamily="34" charset="0"/>
                        </a:rPr>
                        <a:t>150</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latin typeface="Calibri" panose="020F0502020204030204" pitchFamily="34" charset="0"/>
                          <a:cs typeface="Calibri" panose="020F0502020204030204" pitchFamily="34" charset="0"/>
                        </a:rPr>
                        <a:t>150</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68</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ea typeface="+mn-ea"/>
                          <a:cs typeface="Calibri" panose="020F0502020204030204" pitchFamily="34" charset="0"/>
                        </a:rPr>
                        <a:t>105</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80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160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264878255"/>
                  </a:ext>
                </a:extLst>
              </a:tr>
              <a:tr h="500743">
                <a:tc>
                  <a:txBody>
                    <a:bodyPr/>
                    <a:lstStyle/>
                    <a:p>
                      <a:pPr marL="0" marR="0">
                        <a:lnSpc>
                          <a:spcPct val="107000"/>
                        </a:lnSpc>
                        <a:spcBef>
                          <a:spcPts val="0"/>
                        </a:spcBef>
                        <a:spcAft>
                          <a:spcPts val="0"/>
                        </a:spcAft>
                      </a:pPr>
                      <a:r>
                        <a:rPr lang="en-US" sz="1200">
                          <a:solidFill>
                            <a:schemeClr val="tx1">
                              <a:lumMod val="95000"/>
                              <a:lumOff val="5000"/>
                            </a:schemeClr>
                          </a:solidFill>
                          <a:effectLst/>
                          <a:latin typeface="Calibri" panose="020F0502020204030204" pitchFamily="34" charset="0"/>
                          <a:cs typeface="Calibri" panose="020F0502020204030204" pitchFamily="34" charset="0"/>
                        </a:rPr>
                        <a:t>Coral</a:t>
                      </a:r>
                      <a:endParaRPr lang="en-US" sz="180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800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31x25.8x12</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30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latin typeface="Calibri" panose="020F0502020204030204" pitchFamily="34" charset="0"/>
                          <a:cs typeface="Calibri" panose="020F0502020204030204" pitchFamily="34" charset="0"/>
                        </a:rPr>
                        <a:t>30</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latin typeface="Calibri" panose="020F0502020204030204" pitchFamily="34" charset="0"/>
                          <a:cs typeface="Calibri" panose="020F0502020204030204" pitchFamily="34" charset="0"/>
                        </a:rPr>
                        <a:t>20</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latin typeface="Calibri" panose="020F0502020204030204" pitchFamily="34" charset="0"/>
                          <a:cs typeface="Calibri" panose="020F0502020204030204" pitchFamily="34" charset="0"/>
                        </a:rPr>
                        <a:t>35</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16</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40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415607648"/>
                  </a:ext>
                </a:extLst>
              </a:tr>
              <a:tr h="500743">
                <a:tc>
                  <a:txBody>
                    <a:bodyPr/>
                    <a:lstStyle/>
                    <a:p>
                      <a:pPr marL="0" marR="0">
                        <a:lnSpc>
                          <a:spcPct val="107000"/>
                        </a:lnSpc>
                        <a:spcBef>
                          <a:spcPts val="0"/>
                        </a:spcBef>
                        <a:spcAft>
                          <a:spcPts val="0"/>
                        </a:spcAft>
                      </a:pPr>
                      <a:r>
                        <a:rPr lang="en-US" sz="1200">
                          <a:solidFill>
                            <a:schemeClr val="tx1">
                              <a:lumMod val="95000"/>
                              <a:lumOff val="5000"/>
                            </a:schemeClr>
                          </a:solidFill>
                          <a:effectLst/>
                          <a:latin typeface="Calibri" panose="020F0502020204030204" pitchFamily="34" charset="0"/>
                          <a:cs typeface="Calibri" panose="020F0502020204030204" pitchFamily="34" charset="0"/>
                        </a:rPr>
                        <a:t>Silver</a:t>
                      </a:r>
                      <a:endParaRPr lang="en-US" sz="180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890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31x28.8x12</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30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40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25</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latin typeface="Calibri" panose="020F0502020204030204" pitchFamily="34" charset="0"/>
                          <a:cs typeface="Calibri" panose="020F0502020204030204" pitchFamily="34" charset="0"/>
                        </a:rPr>
                        <a:t>45</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latin typeface="Calibri" panose="020F0502020204030204" pitchFamily="34" charset="0"/>
                          <a:cs typeface="Calibri" panose="020F0502020204030204" pitchFamily="34" charset="0"/>
                        </a:rPr>
                        <a:t>20</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50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65097877"/>
                  </a:ext>
                </a:extLst>
              </a:tr>
              <a:tr h="500743">
                <a:tc>
                  <a:txBody>
                    <a:bodyPr/>
                    <a:lstStyle/>
                    <a:p>
                      <a:pPr marL="0" marR="0">
                        <a:lnSpc>
                          <a:spcPct val="107000"/>
                        </a:lnSpc>
                        <a:spcBef>
                          <a:spcPts val="0"/>
                        </a:spcBef>
                        <a:spcAft>
                          <a:spcPts val="0"/>
                        </a:spcAft>
                      </a:pPr>
                      <a:r>
                        <a:rPr lang="en-US" sz="1200">
                          <a:solidFill>
                            <a:schemeClr val="tx1">
                              <a:lumMod val="95000"/>
                              <a:lumOff val="5000"/>
                            </a:schemeClr>
                          </a:solidFill>
                          <a:effectLst/>
                          <a:latin typeface="Calibri" panose="020F0502020204030204" pitchFamily="34" charset="0"/>
                          <a:cs typeface="Calibri" panose="020F0502020204030204" pitchFamily="34" charset="0"/>
                        </a:rPr>
                        <a:t>Turquoise</a:t>
                      </a:r>
                      <a:endParaRPr lang="en-US" sz="180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800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31x25.8x12</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30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30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20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35</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latin typeface="Calibri" panose="020F0502020204030204" pitchFamily="34" charset="0"/>
                          <a:cs typeface="Calibri" panose="020F0502020204030204" pitchFamily="34" charset="0"/>
                        </a:rPr>
                        <a:t>16</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latin typeface="Calibri" panose="020F0502020204030204" pitchFamily="34" charset="0"/>
                          <a:cs typeface="Calibri" panose="020F0502020204030204" pitchFamily="34" charset="0"/>
                        </a:rPr>
                        <a:t>40</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922869977"/>
                  </a:ext>
                </a:extLst>
              </a:tr>
              <a:tr h="500743">
                <a:tc>
                  <a:txBody>
                    <a:bodyPr/>
                    <a:lstStyle/>
                    <a:p>
                      <a:pPr marL="0" marR="0">
                        <a:lnSpc>
                          <a:spcPct val="107000"/>
                        </a:lnSpc>
                        <a:spcBef>
                          <a:spcPts val="0"/>
                        </a:spcBef>
                        <a:spcAft>
                          <a:spcPts val="0"/>
                        </a:spcAft>
                      </a:pPr>
                      <a:r>
                        <a:rPr lang="en-US" sz="1200">
                          <a:solidFill>
                            <a:schemeClr val="tx1">
                              <a:lumMod val="95000"/>
                              <a:lumOff val="5000"/>
                            </a:schemeClr>
                          </a:solidFill>
                          <a:effectLst/>
                          <a:latin typeface="Calibri" panose="020F0502020204030204" pitchFamily="34" charset="0"/>
                          <a:cs typeface="Calibri" panose="020F0502020204030204" pitchFamily="34" charset="0"/>
                        </a:rPr>
                        <a:t>Boardroom</a:t>
                      </a:r>
                      <a:endParaRPr lang="en-US" sz="180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350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22x15.9x10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12</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latin typeface="Calibri" panose="020F0502020204030204" pitchFamily="34" charset="0"/>
                          <a:cs typeface="Calibri" panose="020F0502020204030204" pitchFamily="34" charset="0"/>
                        </a:rPr>
                        <a:t>N/A</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741590183"/>
                  </a:ext>
                </a:extLst>
              </a:tr>
              <a:tr h="500743">
                <a:tc>
                  <a:txBody>
                    <a:bodyPr/>
                    <a:lstStyle/>
                    <a:p>
                      <a:pPr marL="0" marR="0">
                        <a:lnSpc>
                          <a:spcPct val="107000"/>
                        </a:lnSpc>
                        <a:spcBef>
                          <a:spcPts val="0"/>
                        </a:spcBef>
                        <a:spcAft>
                          <a:spcPts val="0"/>
                        </a:spcAft>
                      </a:pPr>
                      <a:r>
                        <a:rPr lang="en-US" sz="1200" dirty="0">
                          <a:solidFill>
                            <a:schemeClr val="tx1">
                              <a:lumMod val="95000"/>
                              <a:lumOff val="5000"/>
                            </a:schemeClr>
                          </a:solidFill>
                          <a:effectLst/>
                          <a:latin typeface="Calibri" panose="020F0502020204030204" pitchFamily="34" charset="0"/>
                          <a:cs typeface="Calibri" panose="020F0502020204030204" pitchFamily="34" charset="0"/>
                        </a:rPr>
                        <a:t>Conservatory</a:t>
                      </a:r>
                      <a:endParaRPr lang="en-US"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latin typeface="Calibri" panose="020F0502020204030204" pitchFamily="34" charset="0"/>
                          <a:cs typeface="Calibri" panose="020F0502020204030204" pitchFamily="34" charset="0"/>
                        </a:rPr>
                        <a:t>350</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latin typeface="Calibri" panose="020F0502020204030204" pitchFamily="34" charset="0"/>
                          <a:cs typeface="Calibri" panose="020F0502020204030204" pitchFamily="34" charset="0"/>
                        </a:rPr>
                        <a:t>22x15.9x10</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latin typeface="Calibri" panose="020F0502020204030204" pitchFamily="34" charset="0"/>
                          <a:cs typeface="Calibri" panose="020F0502020204030204" pitchFamily="34" charset="0"/>
                        </a:rPr>
                        <a:t>N/A</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a:effectLst/>
                          <a:latin typeface="Calibri" panose="020F0502020204030204" pitchFamily="34" charset="0"/>
                          <a:cs typeface="Calibri" panose="020F0502020204030204" pitchFamily="34" charset="0"/>
                        </a:rPr>
                        <a:t>10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latin typeface="Calibri" panose="020F0502020204030204" pitchFamily="34" charset="0"/>
                          <a:cs typeface="Calibri" panose="020F0502020204030204" pitchFamily="34" charset="0"/>
                        </a:rPr>
                        <a:t>N/A</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069006690"/>
                  </a:ext>
                </a:extLst>
              </a:tr>
            </a:tbl>
          </a:graphicData>
        </a:graphic>
      </p:graphicFrame>
      <p:sp>
        <p:nvSpPr>
          <p:cNvPr id="5" name="Rectangle 1"/>
          <p:cNvSpPr>
            <a:spLocks noGrp="1" noChangeArrowheads="1"/>
          </p:cNvSpPr>
          <p:nvPr>
            <p:ph type="body" sz="quarter" idx="15"/>
          </p:nvPr>
        </p:nvSpPr>
        <p:spPr bwMode="auto">
          <a:xfrm>
            <a:off x="304800" y="1840589"/>
            <a:ext cx="70104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HILTON GARDEN INN GALLUP</a:t>
            </a:r>
            <a:endParaRPr kumimoji="0" lang="en-US" altLang="en-US" sz="5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MEETING ROOM CAPACITIES AND RENTAL FEES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Meeting Room Pricing (half days are 4 hours or less)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defTabSz="914400" eaLnBrk="0" hangingPunct="0">
              <a:spcBef>
                <a:spcPct val="0"/>
              </a:spcBef>
            </a:pPr>
            <a:r>
              <a:rPr lang="en-US" altLang="en-US" sz="1300" dirty="0">
                <a:latin typeface="Calibri" panose="020F0502020204030204" pitchFamily="34" charset="0"/>
                <a:ea typeface="Calibri" panose="020F0502020204030204" pitchFamily="34" charset="0"/>
                <a:cs typeface="Calibri" panose="020F0502020204030204" pitchFamily="34" charset="0"/>
              </a:rPr>
              <a:t>Gallup Ballroom-----------------------------------------------------------$1,650.00++ per day/$800.00++ half day         </a:t>
            </a:r>
            <a:endParaRPr lang="en-US" altLang="en-US" sz="1300" dirty="0">
              <a:latin typeface="Calibri" panose="020F0502020204030204" pitchFamily="34" charset="0"/>
              <a:cs typeface="Calibri" panose="020F0502020204030204" pitchFamily="34" charset="0"/>
            </a:endParaRPr>
          </a:p>
          <a:p>
            <a:pPr lvl="0" defTabSz="914400" eaLnBrk="0" hangingPunct="0">
              <a:spcBef>
                <a:spcPct val="0"/>
              </a:spcBef>
            </a:pPr>
            <a:r>
              <a:rPr lang="en-US" altLang="en-US" sz="1300" dirty="0">
                <a:latin typeface="Calibri" panose="020F0502020204030204" pitchFamily="34" charset="0"/>
                <a:ea typeface="Calibri" panose="020F0502020204030204" pitchFamily="34" charset="0"/>
                <a:cs typeface="Calibri" panose="020F0502020204030204" pitchFamily="34" charset="0"/>
              </a:rPr>
              <a:t>Coral---------------------------------------------------------------------------$700.00++ per day/$400.00++ half day</a:t>
            </a:r>
            <a:endParaRPr lang="en-US" altLang="en-US" sz="1300" dirty="0">
              <a:latin typeface="Calibri" panose="020F0502020204030204" pitchFamily="34" charset="0"/>
              <a:cs typeface="Calibri" panose="020F0502020204030204" pitchFamily="34" charset="0"/>
            </a:endParaRPr>
          </a:p>
          <a:p>
            <a:pPr lvl="0" defTabSz="914400" eaLnBrk="0" hangingPunct="0">
              <a:spcBef>
                <a:spcPct val="0"/>
              </a:spcBef>
            </a:pPr>
            <a:r>
              <a:rPr lang="en-US" altLang="en-US" sz="1300" dirty="0">
                <a:latin typeface="Calibri" panose="020F0502020204030204" pitchFamily="34" charset="0"/>
                <a:ea typeface="Calibri" panose="020F0502020204030204" pitchFamily="34" charset="0"/>
                <a:cs typeface="Calibri" panose="020F0502020204030204" pitchFamily="34" charset="0"/>
              </a:rPr>
              <a:t>Silver--------------------------------------------------------------------------$700.00++ per day/$400.00++ half day</a:t>
            </a:r>
            <a:endParaRPr lang="en-US" altLang="en-US" sz="1300" dirty="0">
              <a:latin typeface="Calibri" panose="020F0502020204030204" pitchFamily="34" charset="0"/>
              <a:cs typeface="Calibri" panose="020F0502020204030204" pitchFamily="34" charset="0"/>
            </a:endParaRPr>
          </a:p>
          <a:p>
            <a:pPr lvl="0" defTabSz="914400" eaLnBrk="0" hangingPunct="0">
              <a:spcBef>
                <a:spcPct val="0"/>
              </a:spcBef>
            </a:pPr>
            <a:r>
              <a:rPr lang="en-US" altLang="en-US" sz="1300" dirty="0">
                <a:latin typeface="Calibri" panose="020F0502020204030204" pitchFamily="34" charset="0"/>
                <a:ea typeface="Calibri" panose="020F0502020204030204" pitchFamily="34" charset="0"/>
                <a:cs typeface="Calibri" panose="020F0502020204030204" pitchFamily="34" charset="0"/>
              </a:rPr>
              <a:t>Turquoise--------------------------------------------------------------------$700.00++ per day/$400.00++ half day </a:t>
            </a:r>
            <a:endParaRPr lang="en-US" altLang="en-US" sz="1300" dirty="0">
              <a:latin typeface="Calibri" panose="020F0502020204030204" pitchFamily="34" charset="0"/>
              <a:cs typeface="Calibri" panose="020F0502020204030204" pitchFamily="34" charset="0"/>
            </a:endParaRPr>
          </a:p>
          <a:p>
            <a:pPr lvl="0" defTabSz="914400" eaLnBrk="0" hangingPunct="0">
              <a:spcBef>
                <a:spcPct val="0"/>
              </a:spcBef>
            </a:pPr>
            <a:r>
              <a:rPr lang="en-US" altLang="en-US" sz="1300" dirty="0">
                <a:latin typeface="Calibri" panose="020F0502020204030204" pitchFamily="34" charset="0"/>
                <a:ea typeface="Calibri" panose="020F0502020204030204" pitchFamily="34" charset="0"/>
                <a:cs typeface="Calibri" panose="020F0502020204030204" pitchFamily="34" charset="0"/>
              </a:rPr>
              <a:t>Boardroom-------------------------------------------------------------------$400.00++ per day/$275.00++ half day</a:t>
            </a:r>
            <a:endParaRPr lang="en-US" altLang="en-US" sz="1300" dirty="0">
              <a:latin typeface="Calibri" panose="020F0502020204030204" pitchFamily="34" charset="0"/>
              <a:cs typeface="Calibri" panose="020F0502020204030204" pitchFamily="34" charset="0"/>
            </a:endParaRPr>
          </a:p>
          <a:p>
            <a:pPr lvl="0" defTabSz="914400" eaLnBrk="0" hangingPunct="0">
              <a:spcBef>
                <a:spcPct val="0"/>
              </a:spcBef>
            </a:pPr>
            <a:r>
              <a:rPr lang="en-US" altLang="en-US" sz="1300">
                <a:latin typeface="Calibri" panose="020F0502020204030204" pitchFamily="34" charset="0"/>
                <a:ea typeface="Calibri" panose="020F0502020204030204" pitchFamily="34" charset="0"/>
                <a:cs typeface="Calibri" panose="020F0502020204030204" pitchFamily="34" charset="0"/>
              </a:rPr>
              <a:t>Conservatory-----------------------------------------------------------------$</a:t>
            </a:r>
            <a:r>
              <a:rPr lang="en-US" altLang="en-US" sz="1300" dirty="0">
                <a:latin typeface="Calibri" panose="020F0502020204030204" pitchFamily="34" charset="0"/>
                <a:ea typeface="Calibri" panose="020F0502020204030204" pitchFamily="34" charset="0"/>
                <a:cs typeface="Calibri" panose="020F0502020204030204" pitchFamily="34" charset="0"/>
              </a:rPr>
              <a:t>4</a:t>
            </a:r>
            <a:r>
              <a:rPr lang="en-US" altLang="en-US" sz="1300">
                <a:latin typeface="Calibri" panose="020F0502020204030204" pitchFamily="34" charset="0"/>
                <a:ea typeface="Calibri" panose="020F0502020204030204" pitchFamily="34" charset="0"/>
                <a:cs typeface="Calibri" panose="020F0502020204030204" pitchFamily="34" charset="0"/>
              </a:rPr>
              <a:t>75.00</a:t>
            </a:r>
            <a:r>
              <a:rPr lang="en-US" altLang="en-US" sz="1300" dirty="0">
                <a:latin typeface="Calibri" panose="020F0502020204030204" pitchFamily="34" charset="0"/>
                <a:ea typeface="Calibri" panose="020F0502020204030204" pitchFamily="34" charset="0"/>
                <a:cs typeface="Calibri" panose="020F0502020204030204" pitchFamily="34" charset="0"/>
              </a:rPr>
              <a:t>++ per </a:t>
            </a:r>
            <a:r>
              <a:rPr lang="en-US" altLang="en-US" sz="1300">
                <a:latin typeface="Calibri" panose="020F0502020204030204" pitchFamily="34" charset="0"/>
                <a:ea typeface="Calibri" panose="020F0502020204030204" pitchFamily="34" charset="0"/>
                <a:cs typeface="Calibri" panose="020F0502020204030204" pitchFamily="34" charset="0"/>
              </a:rPr>
              <a:t>day/$350.00</a:t>
            </a:r>
            <a:r>
              <a:rPr lang="en-US" altLang="en-US" sz="1300" dirty="0">
                <a:latin typeface="Calibri" panose="020F0502020204030204" pitchFamily="34" charset="0"/>
                <a:ea typeface="Calibri" panose="020F0502020204030204" pitchFamily="34" charset="0"/>
                <a:cs typeface="Calibri" panose="020F0502020204030204" pitchFamily="34" charset="0"/>
              </a:rPr>
              <a:t>++ half day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25% service charge and applicable taxes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3148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57200" y="968017"/>
            <a:ext cx="3967163" cy="558800"/>
          </a:xfrm>
        </p:spPr>
        <p:txBody>
          <a:bodyPr/>
          <a:lstStyle/>
          <a:p>
            <a:r>
              <a:rPr lang="en-US" dirty="0" err="1"/>
              <a:t>Faq’s</a:t>
            </a:r>
            <a:endParaRPr lang="en-US" dirty="0"/>
          </a:p>
        </p:txBody>
      </p:sp>
      <p:sp>
        <p:nvSpPr>
          <p:cNvPr id="16" name="Text Box 217"/>
          <p:cNvSpPr txBox="1">
            <a:spLocks noChangeArrowheads="1"/>
          </p:cNvSpPr>
          <p:nvPr/>
        </p:nvSpPr>
        <p:spPr bwMode="auto">
          <a:xfrm>
            <a:off x="4919345" y="8453755"/>
            <a:ext cx="2377440" cy="69024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3"/>
          <p:cNvSpPr>
            <a:spLocks noChangeArrowheads="1"/>
          </p:cNvSpPr>
          <p:nvPr/>
        </p:nvSpPr>
        <p:spPr bwMode="auto">
          <a:xfrm>
            <a:off x="304800" y="911266"/>
            <a:ext cx="7162800" cy="8494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buFontTx/>
              <a:buChar char="•"/>
            </a:pPr>
            <a:r>
              <a:rPr kumimoji="0" lang="en-US" altLang="en-US" sz="1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 do require a $500.00 non-refundable deposit to reserve your requested date, time and space. The deposit goes towards your final balance</a:t>
            </a:r>
            <a:r>
              <a:rPr lang="en-US" altLang="en-US" sz="1600" baseline="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 catering events are not confirmed until the deposit is paid.</a:t>
            </a:r>
          </a:p>
          <a:p>
            <a:pPr lvl="0">
              <a:buFontTx/>
              <a:buChar char="•"/>
            </a:pPr>
            <a:r>
              <a:rPr lang="en-US" altLang="en-US" sz="1600" i="1" baseline="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Rates subject to additional rental fee beyond contracted times @ $ 100 per hour</a:t>
            </a:r>
            <a:endParaRPr kumimoji="0" lang="en-US" altLang="en-US" sz="16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All catering must be ordered from our hotel</a:t>
            </a:r>
            <a:r>
              <a:rPr kumimoji="0" lang="en-US" altLang="en-US" sz="16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We do not allow any outside food or beverages to be brought in.</a:t>
            </a:r>
            <a:r>
              <a:rPr kumimoji="0" lang="en-US" altLang="en-US" sz="1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includes candy and or treats bags. </a:t>
            </a:r>
            <a:r>
              <a:rPr kumimoji="0" lang="en-US" altLang="en-US" sz="1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only outside food item we allow is a cake or cupcakes. These items must be from a Licensed Baker or Bakery.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 may decorate the banquet rooms, however we do not allow nails, thumbtacks, or tape on the walls. We recommend using command strips or hooks. We also do not allow any glitter or confetti</a:t>
            </a:r>
            <a:r>
              <a:rPr lang="en-US" altLang="en-US" sz="1600" b="1" baseline="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additional $100 will be charged if found, </a:t>
            </a:r>
            <a:r>
              <a:rPr kumimoji="0" lang="en-US" altLang="en-US" sz="1600" b="1"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live flame candles. Battery candles work great</a:t>
            </a:r>
            <a:r>
              <a:rPr kumimoji="0" lang="en-US" altLang="en-US" sz="16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 do have a listing of equipment rental. However you are more than welcome to bring in your own equipment.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a:buFontTx/>
              <a:buChar char="•"/>
            </a:pPr>
            <a:r>
              <a:rPr lang="en-US" altLang="en-US" sz="1600" b="1" baseline="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We do require security for events that are held between </a:t>
            </a:r>
          </a:p>
          <a:p>
            <a:pPr lvl="0">
              <a:buFontTx/>
              <a:buChar char="•"/>
            </a:pPr>
            <a:r>
              <a:rPr lang="en-US" altLang="en-US" sz="1600" b="1" baseline="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5:00 p.m. – 12:00 a.m. and /or will be serving alcohol for the event. </a:t>
            </a:r>
            <a:endParaRPr kumimoji="0" lang="en-US"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Equipment Rental </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Cash Bar Setup  $200 </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Dance Floor  $200</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Flip Chart  $25/each </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Projector $75/day</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Projector Screen $35/day</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Microphone $50/day</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Conference Phone $100/ day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Table Top Podium $</a:t>
            </a:r>
            <a:r>
              <a:rPr lang="en-US" altLang="en-US" sz="1600" baseline="0" dirty="0">
                <a:latin typeface="Times New Roman" panose="02020603050405020304" pitchFamily="18" charset="0"/>
                <a:cs typeface="Times New Roman" panose="02020603050405020304" pitchFamily="18" charset="0"/>
              </a:rPr>
              <a:t>40</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/day</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600" b="1" baseline="0" dirty="0">
                <a:latin typeface="Calibri" panose="020F0502020204030204" pitchFamily="34" charset="0"/>
                <a:cs typeface="Calibri" panose="020F0502020204030204" pitchFamily="34" charset="0"/>
              </a:rPr>
              <a:t>Security $400/per banquet</a:t>
            </a:r>
            <a:endParaRPr kumimoji="0" lang="en-US"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4"/>
          <p:cNvSpPr>
            <a:spLocks noChangeArrowheads="1"/>
          </p:cNvSpPr>
          <p:nvPr/>
        </p:nvSpPr>
        <p:spPr bwMode="auto">
          <a:xfrm>
            <a:off x="4572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2182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Text Box 9"/>
          <p:cNvSpPr txBox="1">
            <a:spLocks noChangeArrowheads="1"/>
          </p:cNvSpPr>
          <p:nvPr/>
        </p:nvSpPr>
        <p:spPr bwMode="auto">
          <a:xfrm>
            <a:off x="617339" y="2140426"/>
            <a:ext cx="6715125" cy="5638800"/>
          </a:xfrm>
          <a:prstGeom prst="rect">
            <a:avLst/>
          </a:prstGeom>
          <a:noFill/>
          <a:ln w="9525">
            <a:noFill/>
            <a:miter lim="800000"/>
            <a:headEnd/>
            <a:tailEnd/>
          </a:ln>
          <a:effectLst/>
        </p:spPr>
        <p:txBody>
          <a:bodyPr lIns="0" tIns="0" rIns="0" bIns="0"/>
          <a:lstStyle/>
          <a:p>
            <a:pPr>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FRESH START               			$14 per person</a:t>
            </a:r>
          </a:p>
          <a:p>
            <a:pPr>
              <a:lnSpc>
                <a:spcPct val="150000"/>
              </a:lnSpc>
            </a:pPr>
            <a:r>
              <a:rPr lang="en-US" dirty="0">
                <a:latin typeface="Times New Roman" panose="02020603050405020304" pitchFamily="18" charset="0"/>
                <a:cs typeface="Times New Roman" panose="02020603050405020304" pitchFamily="18" charset="0"/>
              </a:rPr>
              <a:t>Chilled Orange Juice &amp; Cranberry Juice, Assorted Pastries &amp; Muffins, Croissants &amp; Bagels served with Butter, Cream Cheese and Assorted Fruit Preserves.</a:t>
            </a:r>
          </a:p>
          <a:p>
            <a:pPr>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HEALTHY CHOICE       			$15 per person</a:t>
            </a:r>
          </a:p>
          <a:p>
            <a:pPr>
              <a:lnSpc>
                <a:spcPct val="150000"/>
              </a:lnSpc>
            </a:pPr>
            <a:r>
              <a:rPr lang="en-US" dirty="0">
                <a:latin typeface="Times New Roman" panose="02020603050405020304" pitchFamily="18" charset="0"/>
                <a:cs typeface="Times New Roman" panose="02020603050405020304" pitchFamily="18" charset="0"/>
              </a:rPr>
              <a:t>Chilled Orange Juice &amp; Grapefruit Juice, 2% Milk, Assorted Low Fat Muffins, Croissants and Granola with Assorted Light Yogurt.</a:t>
            </a:r>
          </a:p>
          <a:p>
            <a:pPr>
              <a:lnSpc>
                <a:spcPct val="150000"/>
              </a:lnSpc>
            </a:pPr>
            <a:r>
              <a:rPr lang="en-US" dirty="0">
                <a:latin typeface="Times New Roman" panose="02020603050405020304" pitchFamily="18" charset="0"/>
                <a:cs typeface="Times New Roman" panose="02020603050405020304" pitchFamily="18" charset="0"/>
              </a:rPr>
              <a:t> </a:t>
            </a:r>
          </a:p>
          <a:p>
            <a:pPr>
              <a:lnSpc>
                <a:spcPct val="150000"/>
              </a:lnSpc>
            </a:pPr>
            <a:r>
              <a:rPr lang="en-US" dirty="0">
                <a:latin typeface="Times New Roman" panose="02020603050405020304" pitchFamily="18" charset="0"/>
                <a:cs typeface="Times New Roman" panose="02020603050405020304" pitchFamily="18" charset="0"/>
              </a:rPr>
              <a:t>Add a fresh seasonal fruit tray for $3 per person</a:t>
            </a:r>
          </a:p>
          <a:p>
            <a:pPr>
              <a:lnSpc>
                <a:spcPct val="150000"/>
              </a:lnSpc>
            </a:pPr>
            <a:r>
              <a:rPr lang="en-US" dirty="0">
                <a:latin typeface="Times New Roman" panose="02020603050405020304" pitchFamily="18" charset="0"/>
                <a:cs typeface="Times New Roman" panose="02020603050405020304" pitchFamily="18" charset="0"/>
              </a:rPr>
              <a:t> </a:t>
            </a:r>
          </a:p>
          <a:p>
            <a:pPr>
              <a:lnSpc>
                <a:spcPct val="150000"/>
              </a:lnSpc>
            </a:pPr>
            <a:r>
              <a:rPr lang="en-US" b="1" i="1" dirty="0">
                <a:latin typeface="Times New Roman" panose="02020603050405020304" pitchFamily="18" charset="0"/>
                <a:cs typeface="Times New Roman" panose="02020603050405020304" pitchFamily="18" charset="0"/>
              </a:rPr>
              <a:t>All Continental breakfast include fresh brewed coffee, decaffeinated coffee and hot herbal tea selection.</a:t>
            </a:r>
          </a:p>
          <a:p>
            <a:r>
              <a:rPr lang="en-US" sz="2800" b="1" i="1"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p:txBody>
      </p:sp>
      <p:sp>
        <p:nvSpPr>
          <p:cNvPr id="17" name="Text Placeholder 16"/>
          <p:cNvSpPr>
            <a:spLocks noGrp="1"/>
          </p:cNvSpPr>
          <p:nvPr>
            <p:ph type="body" sz="quarter" idx="14"/>
          </p:nvPr>
        </p:nvSpPr>
        <p:spPr/>
        <p:txBody>
          <a:bodyPr/>
          <a:lstStyle/>
          <a:p>
            <a:r>
              <a:rPr lang="en-US" dirty="0">
                <a:latin typeface="Times New Roman" panose="02020603050405020304" pitchFamily="18" charset="0"/>
                <a:cs typeface="Times New Roman" panose="02020603050405020304" pitchFamily="18" charset="0"/>
              </a:rPr>
              <a:t>Breakfast breaks</a:t>
            </a:r>
          </a:p>
        </p:txBody>
      </p:sp>
      <p:sp>
        <p:nvSpPr>
          <p:cNvPr id="10" name="Text Box 25"/>
          <p:cNvSpPr txBox="1">
            <a:spLocks noChangeArrowheads="1"/>
          </p:cNvSpPr>
          <p:nvPr/>
        </p:nvSpPr>
        <p:spPr bwMode="auto">
          <a:xfrm>
            <a:off x="2479477" y="9548396"/>
            <a:ext cx="4291013" cy="553998"/>
          </a:xfrm>
          <a:prstGeom prst="rect">
            <a:avLst/>
          </a:prstGeom>
          <a:noFill/>
          <a:ln w="9525">
            <a:noFill/>
            <a:miter lim="800000"/>
            <a:headEnd/>
            <a:tailEnd/>
          </a:ln>
          <a:effectLst/>
        </p:spPr>
        <p:txBody>
          <a:bodyPr>
            <a:spAutoFit/>
          </a:bodyPr>
          <a:lstStyle/>
          <a:p>
            <a:pPr defTabSz="1018995"/>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1530 West Maloney Avenue • Gallup, NM  87301</a:t>
            </a:r>
            <a:b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1-505-722-9600 • www.gallup.HGI.com</a:t>
            </a:r>
            <a:endParaRPr lang="en-US" sz="1100" baseline="0" dirty="0">
              <a:latin typeface="Times New Roman" panose="02020603050405020304" pitchFamily="18" charset="0"/>
              <a:ea typeface="Tahoma" panose="020B0604030504040204" pitchFamily="34" charset="0"/>
              <a:cs typeface="Times New Roman" panose="02020603050405020304" pitchFamily="18" charset="0"/>
            </a:endParaRPr>
          </a:p>
          <a:p>
            <a:pPr defTabSz="1018995"/>
            <a:r>
              <a:rPr lang="en-US" sz="800" baseline="0" dirty="0"/>
              <a:t> </a:t>
            </a:r>
          </a:p>
        </p:txBody>
      </p:sp>
      <p:sp>
        <p:nvSpPr>
          <p:cNvPr id="7" name="TextBox 6"/>
          <p:cNvSpPr txBox="1"/>
          <p:nvPr/>
        </p:nvSpPr>
        <p:spPr>
          <a:xfrm>
            <a:off x="576072" y="8382000"/>
            <a:ext cx="4876800" cy="369332"/>
          </a:xfrm>
          <a:prstGeom prst="rect">
            <a:avLst/>
          </a:prstGeom>
          <a:noFill/>
        </p:spPr>
        <p:txBody>
          <a:bodyPr wrap="square" lIns="0" tIns="0" rIns="0" bIns="0" rtlCol="0">
            <a:spAutoFit/>
          </a:bodyPr>
          <a:lstStyle/>
          <a:p>
            <a:r>
              <a:rPr lang="en-US" sz="1800" b="1" i="1" u="sng" dirty="0">
                <a:latin typeface="Times New Roman" panose="02020603050405020304" pitchFamily="18" charset="0"/>
                <a:cs typeface="Times New Roman" panose="02020603050405020304" pitchFamily="18" charset="0"/>
              </a:rPr>
              <a:t>A twenty-five percent service charge and applicable state sales tax will be added to all food and beverage arrangements</a:t>
            </a:r>
            <a:r>
              <a:rPr lang="en-US" sz="1800" b="1" i="1" u="sng" dirty="0"/>
              <a:t>.</a:t>
            </a:r>
          </a:p>
        </p:txBody>
      </p:sp>
      <p:grpSp>
        <p:nvGrpSpPr>
          <p:cNvPr id="9" name="Group 22"/>
          <p:cNvGrpSpPr>
            <a:grpSpLocks/>
          </p:cNvGrpSpPr>
          <p:nvPr/>
        </p:nvGrpSpPr>
        <p:grpSpPr bwMode="auto">
          <a:xfrm>
            <a:off x="617339" y="9499600"/>
            <a:ext cx="1538286" cy="399143"/>
            <a:chOff x="240" y="5664"/>
            <a:chExt cx="912" cy="240"/>
          </a:xfrm>
        </p:grpSpPr>
        <p:pic>
          <p:nvPicPr>
            <p:cNvPr id="11" name="Picture 23" descr="HGI color logo"/>
            <p:cNvPicPr>
              <a:picLocks noChangeAspect="1" noChangeArrowheads="1"/>
            </p:cNvPicPr>
            <p:nvPr/>
          </p:nvPicPr>
          <p:blipFill>
            <a:blip r:embed="rId2" cstate="print">
              <a:clrChange>
                <a:clrFrom>
                  <a:srgbClr val="FDFDFD"/>
                </a:clrFrom>
                <a:clrTo>
                  <a:srgbClr val="FDFDFD">
                    <a:alpha val="0"/>
                  </a:srgbClr>
                </a:clrTo>
              </a:clrChange>
            </a:blip>
            <a:srcRect l="21053" t="-10983"/>
            <a:stretch>
              <a:fillRect/>
            </a:stretch>
          </p:blipFill>
          <p:spPr bwMode="auto">
            <a:xfrm>
              <a:off x="432" y="5664"/>
              <a:ext cx="720" cy="192"/>
            </a:xfrm>
            <a:prstGeom prst="rect">
              <a:avLst/>
            </a:prstGeom>
            <a:noFill/>
          </p:spPr>
        </p:pic>
        <p:pic>
          <p:nvPicPr>
            <p:cNvPr id="12" name="Picture 24" descr="HGI color logo"/>
            <p:cNvPicPr>
              <a:picLocks noChangeAspect="1" noChangeArrowheads="1"/>
            </p:cNvPicPr>
            <p:nvPr/>
          </p:nvPicPr>
          <p:blipFill>
            <a:blip r:embed="rId2" cstate="print"/>
            <a:srcRect r="80592" b="-28323"/>
            <a:stretch>
              <a:fillRect/>
            </a:stretch>
          </p:blipFill>
          <p:spPr bwMode="auto">
            <a:xfrm>
              <a:off x="240" y="5682"/>
              <a:ext cx="177" cy="222"/>
            </a:xfrm>
            <a:prstGeom prst="rect">
              <a:avLst/>
            </a:prstGeom>
            <a:noFill/>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Text Box 9"/>
          <p:cNvSpPr txBox="1">
            <a:spLocks noChangeArrowheads="1"/>
          </p:cNvSpPr>
          <p:nvPr/>
        </p:nvSpPr>
        <p:spPr bwMode="auto">
          <a:xfrm>
            <a:off x="485775" y="1676400"/>
            <a:ext cx="6715125" cy="5519928"/>
          </a:xfrm>
          <a:prstGeom prst="rect">
            <a:avLst/>
          </a:prstGeom>
          <a:noFill/>
          <a:ln w="9525">
            <a:noFill/>
            <a:miter lim="800000"/>
            <a:headEnd/>
            <a:tailEnd/>
          </a:ln>
          <a:effectLst/>
        </p:spPr>
        <p:txBody>
          <a:bodyPr lIns="0" tIns="0" rIns="0" bIns="0"/>
          <a:lstStyle/>
          <a:p>
            <a:pPr>
              <a:lnSpc>
                <a:spcPct val="150000"/>
              </a:lnSpc>
            </a:pPr>
            <a:r>
              <a:rPr lang="en-US" dirty="0">
                <a:latin typeface="Times New Roman" panose="02020603050405020304" pitchFamily="18" charset="0"/>
                <a:cs typeface="Times New Roman" panose="02020603050405020304" pitchFamily="18" charset="0"/>
              </a:rPr>
              <a:t>THE ALL AMERICAN BREAKFAST               	$15 per person</a:t>
            </a:r>
          </a:p>
          <a:p>
            <a:r>
              <a:rPr lang="en-US" dirty="0">
                <a:latin typeface="Times New Roman" panose="02020603050405020304" pitchFamily="18" charset="0"/>
                <a:cs typeface="Times New Roman" panose="02020603050405020304" pitchFamily="18" charset="0"/>
              </a:rPr>
              <a:t>Scrambled Eggs, Breakfast Potatoes, 2 pieces of Apple Wood Bacon, 2 pieces of Sausage and 2 pieces of Sourdough Toast.</a:t>
            </a:r>
          </a:p>
          <a:p>
            <a:pPr>
              <a:lnSpc>
                <a:spcPct val="150000"/>
              </a:lnSpc>
            </a:pPr>
            <a:endParaRPr lang="en-US" sz="1200"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THE NEW MEXICAN                                     	$16 per person</a:t>
            </a:r>
          </a:p>
          <a:p>
            <a:pPr>
              <a:lnSpc>
                <a:spcPct val="150000"/>
              </a:lnSpc>
            </a:pPr>
            <a:r>
              <a:rPr lang="en-US" dirty="0">
                <a:latin typeface="Times New Roman" panose="02020603050405020304" pitchFamily="18" charset="0"/>
                <a:cs typeface="Times New Roman" panose="02020603050405020304" pitchFamily="18" charset="0"/>
              </a:rPr>
              <a:t>Scrambled Eggs, Carne </a:t>
            </a:r>
            <a:r>
              <a:rPr lang="en-US" dirty="0" err="1">
                <a:latin typeface="Times New Roman" panose="02020603050405020304" pitchFamily="18" charset="0"/>
                <a:cs typeface="Times New Roman" panose="02020603050405020304" pitchFamily="18" charset="0"/>
              </a:rPr>
              <a:t>Adovada</a:t>
            </a:r>
            <a:r>
              <a:rPr lang="en-US" dirty="0">
                <a:latin typeface="Times New Roman" panose="02020603050405020304" pitchFamily="18" charset="0"/>
                <a:cs typeface="Times New Roman" panose="02020603050405020304" pitchFamily="18" charset="0"/>
              </a:rPr>
              <a:t> and Breakfast Potatoes served with a Soft Flour Tortilla.</a:t>
            </a:r>
          </a:p>
          <a:p>
            <a:pPr>
              <a:lnSpc>
                <a:spcPct val="150000"/>
              </a:lnSpc>
            </a:pPr>
            <a:endParaRPr lang="en-US" sz="1400"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HEALTHY START                                           	$17  per person</a:t>
            </a:r>
          </a:p>
          <a:p>
            <a:r>
              <a:rPr lang="en-US" dirty="0">
                <a:latin typeface="Times New Roman" panose="02020603050405020304" pitchFamily="18" charset="0"/>
                <a:cs typeface="Times New Roman" panose="02020603050405020304" pitchFamily="18" charset="0"/>
              </a:rPr>
              <a:t>Scrambled Egg Beaters with Spinach, Tomato &amp; Mushroom topped with Mozzarella Cheese in a Spinach Tortilla, served with a side of fruit and topped with Granola Crisp.</a:t>
            </a:r>
          </a:p>
          <a:p>
            <a:pPr>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BUILD YOUR OWN PLATED BREAKFAST 	$16  per person</a:t>
            </a:r>
          </a:p>
          <a:p>
            <a:pPr>
              <a:lnSpc>
                <a:spcPct val="150000"/>
              </a:lnSpc>
            </a:pPr>
            <a:r>
              <a:rPr lang="en-US" dirty="0">
                <a:latin typeface="Times New Roman" panose="02020603050405020304" pitchFamily="18" charset="0"/>
                <a:cs typeface="Times New Roman" panose="02020603050405020304" pitchFamily="18" charset="0"/>
              </a:rPr>
              <a:t>Minimum of 3 Items </a:t>
            </a:r>
          </a:p>
          <a:p>
            <a:pPr>
              <a:lnSpc>
                <a:spcPct val="150000"/>
              </a:lnSpc>
            </a:pPr>
            <a:r>
              <a:rPr lang="en-US" dirty="0">
                <a:latin typeface="Times New Roman" panose="02020603050405020304" pitchFamily="18" charset="0"/>
                <a:cs typeface="Times New Roman" panose="02020603050405020304" pitchFamily="18" charset="0"/>
              </a:rPr>
              <a:t> (Additional items can be added to any plated breakfast add $2)</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Scramble Eggs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Breakfast Potatoes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Biscuits and Gravy</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Sausage</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Bacon</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Seasonal Fruit</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Yogurt</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Granola Bars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Grapefruit</a:t>
            </a: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All Plated Breakfasts include fresh brewed coffee, decaffeinated coffee, Chilled Orange Juice, 2% Milk and assorted breakfast pastries.</a:t>
            </a:r>
          </a:p>
          <a:p>
            <a:r>
              <a:rPr lang="en-US"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p:txBody>
      </p:sp>
      <p:sp>
        <p:nvSpPr>
          <p:cNvPr id="15" name="Text Placeholder 14"/>
          <p:cNvSpPr>
            <a:spLocks noGrp="1"/>
          </p:cNvSpPr>
          <p:nvPr>
            <p:ph type="body" sz="quarter" idx="14"/>
          </p:nvPr>
        </p:nvSpPr>
        <p:spPr>
          <a:xfrm>
            <a:off x="485775" y="584200"/>
            <a:ext cx="6448425" cy="558800"/>
          </a:xfrm>
        </p:spPr>
        <p:txBody>
          <a:bodyPr/>
          <a:lstStyle/>
          <a:p>
            <a:r>
              <a:rPr lang="en-US" dirty="0">
                <a:latin typeface="Times New Roman" panose="02020603050405020304" pitchFamily="18" charset="0"/>
                <a:cs typeface="Times New Roman" panose="02020603050405020304" pitchFamily="18" charset="0"/>
              </a:rPr>
              <a:t>Plated breakfast</a:t>
            </a:r>
          </a:p>
          <a:p>
            <a:r>
              <a:rPr lang="en-US" sz="2400" dirty="0">
                <a:latin typeface="Calibri" panose="020F0502020204030204" pitchFamily="34" charset="0"/>
                <a:cs typeface="Calibri" panose="020F0502020204030204" pitchFamily="34" charset="0"/>
              </a:rPr>
              <a:t>(ALA Carte options available)</a:t>
            </a:r>
          </a:p>
        </p:txBody>
      </p:sp>
      <p:sp>
        <p:nvSpPr>
          <p:cNvPr id="10" name="Text Box 25"/>
          <p:cNvSpPr txBox="1">
            <a:spLocks noChangeArrowheads="1"/>
          </p:cNvSpPr>
          <p:nvPr/>
        </p:nvSpPr>
        <p:spPr bwMode="auto">
          <a:xfrm>
            <a:off x="2479477" y="9548396"/>
            <a:ext cx="4291013" cy="430887"/>
          </a:xfrm>
          <a:prstGeom prst="rect">
            <a:avLst/>
          </a:prstGeom>
          <a:noFill/>
          <a:ln w="9525">
            <a:noFill/>
            <a:miter lim="800000"/>
            <a:headEnd/>
            <a:tailEnd/>
          </a:ln>
          <a:effectLst/>
        </p:spPr>
        <p:txBody>
          <a:bodyPr>
            <a:spAutoFit/>
          </a:bodyPr>
          <a:lstStyle/>
          <a:p>
            <a:pPr defTabSz="1018995"/>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1530 West Maloney Avenue • Gallup, NM  87301</a:t>
            </a:r>
            <a:b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1-505-722-9600 • www.gallup.HGI.com</a:t>
            </a:r>
            <a:endParaRPr lang="en-US" sz="1100" baseline="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p:cNvSpPr txBox="1"/>
          <p:nvPr/>
        </p:nvSpPr>
        <p:spPr>
          <a:xfrm>
            <a:off x="485775" y="8382000"/>
            <a:ext cx="4876800" cy="369332"/>
          </a:xfrm>
          <a:prstGeom prst="rect">
            <a:avLst/>
          </a:prstGeom>
          <a:noFill/>
        </p:spPr>
        <p:txBody>
          <a:bodyPr wrap="square" lIns="0" tIns="0" rIns="0" bIns="0" rtlCol="0">
            <a:spAutoFit/>
          </a:bodyPr>
          <a:lstStyle/>
          <a:p>
            <a:r>
              <a:rPr lang="en-US" sz="1800" b="1" i="1" u="sng" dirty="0">
                <a:latin typeface="Times New Roman" panose="02020603050405020304" pitchFamily="18" charset="0"/>
                <a:cs typeface="Times New Roman" panose="02020603050405020304" pitchFamily="18" charset="0"/>
              </a:rPr>
              <a:t>A twenty-five percent service charge and applicable state sales tax will be added to all food and beverage arrangements</a:t>
            </a:r>
            <a:r>
              <a:rPr lang="en-US" sz="800" b="1" i="1" u="sng" dirty="0"/>
              <a:t>.</a:t>
            </a:r>
          </a:p>
        </p:txBody>
      </p:sp>
      <p:grpSp>
        <p:nvGrpSpPr>
          <p:cNvPr id="7" name="Group 22"/>
          <p:cNvGrpSpPr>
            <a:grpSpLocks/>
          </p:cNvGrpSpPr>
          <p:nvPr/>
        </p:nvGrpSpPr>
        <p:grpSpPr bwMode="auto">
          <a:xfrm>
            <a:off x="617339" y="9499600"/>
            <a:ext cx="1538286" cy="399143"/>
            <a:chOff x="240" y="5664"/>
            <a:chExt cx="912" cy="240"/>
          </a:xfrm>
        </p:grpSpPr>
        <p:pic>
          <p:nvPicPr>
            <p:cNvPr id="9" name="Picture 23" descr="HGI color logo"/>
            <p:cNvPicPr>
              <a:picLocks noChangeAspect="1" noChangeArrowheads="1"/>
            </p:cNvPicPr>
            <p:nvPr/>
          </p:nvPicPr>
          <p:blipFill>
            <a:blip r:embed="rId2" cstate="print">
              <a:clrChange>
                <a:clrFrom>
                  <a:srgbClr val="FDFDFD"/>
                </a:clrFrom>
                <a:clrTo>
                  <a:srgbClr val="FDFDFD">
                    <a:alpha val="0"/>
                  </a:srgbClr>
                </a:clrTo>
              </a:clrChange>
            </a:blip>
            <a:srcRect l="21053" t="-10983"/>
            <a:stretch>
              <a:fillRect/>
            </a:stretch>
          </p:blipFill>
          <p:spPr bwMode="auto">
            <a:xfrm>
              <a:off x="432" y="5664"/>
              <a:ext cx="720" cy="192"/>
            </a:xfrm>
            <a:prstGeom prst="rect">
              <a:avLst/>
            </a:prstGeom>
            <a:noFill/>
          </p:spPr>
        </p:pic>
        <p:pic>
          <p:nvPicPr>
            <p:cNvPr id="11" name="Picture 24" descr="HGI color logo"/>
            <p:cNvPicPr>
              <a:picLocks noChangeAspect="1" noChangeArrowheads="1"/>
            </p:cNvPicPr>
            <p:nvPr/>
          </p:nvPicPr>
          <p:blipFill>
            <a:blip r:embed="rId2" cstate="print"/>
            <a:srcRect r="80592" b="-28323"/>
            <a:stretch>
              <a:fillRect/>
            </a:stretch>
          </p:blipFill>
          <p:spPr bwMode="auto">
            <a:xfrm>
              <a:off x="240" y="5682"/>
              <a:ext cx="177" cy="222"/>
            </a:xfrm>
            <a:prstGeom prst="rect">
              <a:avLst/>
            </a:prstGeom>
            <a:noFill/>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Text Box 9"/>
          <p:cNvSpPr txBox="1">
            <a:spLocks noChangeArrowheads="1"/>
          </p:cNvSpPr>
          <p:nvPr/>
        </p:nvSpPr>
        <p:spPr bwMode="auto">
          <a:xfrm>
            <a:off x="571500" y="2133600"/>
            <a:ext cx="6595872" cy="5977128"/>
          </a:xfrm>
          <a:prstGeom prst="rect">
            <a:avLst/>
          </a:prstGeom>
          <a:noFill/>
          <a:ln w="9525">
            <a:noFill/>
            <a:miter lim="800000"/>
            <a:headEnd/>
            <a:tailEnd/>
          </a:ln>
          <a:effectLst/>
        </p:spPr>
        <p:txBody>
          <a:bodyPr lIns="0" tIns="0" rIns="0" bIns="0"/>
          <a:lstStyle/>
          <a:p>
            <a:pPr>
              <a:lnSpc>
                <a:spcPct val="150000"/>
              </a:lnSpc>
            </a:pPr>
            <a:r>
              <a:rPr lang="en-US" dirty="0">
                <a:latin typeface="Times New Roman" panose="02020603050405020304" pitchFamily="18" charset="0"/>
                <a:cs typeface="Times New Roman" panose="02020603050405020304" pitchFamily="18" charset="0"/>
              </a:rPr>
              <a:t>THE EARLY BIRD               		$17 per person</a:t>
            </a:r>
          </a:p>
          <a:p>
            <a:r>
              <a:rPr lang="en-US" dirty="0">
                <a:latin typeface="Times New Roman" panose="02020603050405020304" pitchFamily="18" charset="0"/>
                <a:cs typeface="Times New Roman" panose="02020603050405020304" pitchFamily="18" charset="0"/>
              </a:rPr>
              <a:t>Scrambled Eggs, Apple Wood Bacon, Country Sausage &amp; French Toast topped with a Berry Sauce and Breakfast Potatoes.</a:t>
            </a:r>
          </a:p>
          <a:p>
            <a:pPr>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NEW MEXICO START       		$16 per person</a:t>
            </a:r>
          </a:p>
          <a:p>
            <a:r>
              <a:rPr lang="en-US" dirty="0">
                <a:latin typeface="Times New Roman" panose="02020603050405020304" pitchFamily="18" charset="0"/>
                <a:cs typeface="Times New Roman" panose="02020603050405020304" pitchFamily="18" charset="0"/>
              </a:rPr>
              <a:t>Chorizo Scrambled Eggs, </a:t>
            </a:r>
            <a:r>
              <a:rPr lang="en-US" dirty="0" err="1">
                <a:latin typeface="Times New Roman" panose="02020603050405020304" pitchFamily="18" charset="0"/>
                <a:cs typeface="Times New Roman" panose="02020603050405020304" pitchFamily="18" charset="0"/>
              </a:rPr>
              <a:t>Chicharrones</a:t>
            </a:r>
            <a:r>
              <a:rPr lang="en-US" dirty="0">
                <a:latin typeface="Times New Roman" panose="02020603050405020304" pitchFamily="18" charset="0"/>
                <a:cs typeface="Times New Roman" panose="02020603050405020304" pitchFamily="18" charset="0"/>
              </a:rPr>
              <a:t> with Red Chile and Green Chile </a:t>
            </a:r>
            <a:r>
              <a:rPr lang="en-US" dirty="0" err="1">
                <a:latin typeface="Times New Roman" panose="02020603050405020304" pitchFamily="18" charset="0"/>
                <a:cs typeface="Times New Roman" panose="02020603050405020304" pitchFamily="18" charset="0"/>
              </a:rPr>
              <a:t>Papitas</a:t>
            </a:r>
            <a:r>
              <a:rPr lang="en-US" dirty="0">
                <a:latin typeface="Times New Roman" panose="02020603050405020304" pitchFamily="18" charset="0"/>
                <a:cs typeface="Times New Roman" panose="02020603050405020304" pitchFamily="18" charset="0"/>
              </a:rPr>
              <a:t> served with Flour Tortillas and Fresh Salsa.</a:t>
            </a:r>
          </a:p>
          <a:p>
            <a:pPr>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HEALTHY</a:t>
            </a:r>
            <a:r>
              <a:rPr lang="en-US"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START               		$17 per person</a:t>
            </a:r>
          </a:p>
          <a:p>
            <a:r>
              <a:rPr lang="en-US" dirty="0">
                <a:latin typeface="Times New Roman" panose="02020603050405020304" pitchFamily="18" charset="0"/>
                <a:cs typeface="Times New Roman" panose="02020603050405020304" pitchFamily="18" charset="0"/>
              </a:rPr>
              <a:t>Egg Beater Scramble, Turkey Sausage, Onion and Roasted Red Bell Pepper Breakfast Potatoes and Oatmeal with Dried Cranberries and Brown Sugar.</a:t>
            </a:r>
          </a:p>
          <a:p>
            <a:pPr>
              <a:lnSpc>
                <a:spcPct val="150000"/>
              </a:lnSpc>
            </a:pPr>
            <a:r>
              <a:rPr lang="en-US" dirty="0">
                <a:latin typeface="Times New Roman" panose="02020603050405020304" pitchFamily="18" charset="0"/>
                <a:cs typeface="Times New Roman" panose="02020603050405020304" pitchFamily="18" charset="0"/>
              </a:rPr>
              <a:t> </a:t>
            </a:r>
          </a:p>
          <a:p>
            <a:pPr>
              <a:lnSpc>
                <a:spcPct val="150000"/>
              </a:lnSpc>
            </a:pPr>
            <a:r>
              <a:rPr lang="en-US" dirty="0">
                <a:latin typeface="Times New Roman" panose="02020603050405020304" pitchFamily="18" charset="0"/>
                <a:cs typeface="Times New Roman" panose="02020603050405020304" pitchFamily="18" charset="0"/>
              </a:rPr>
              <a:t>CONTINENTIAL BREAKFAST		$14 per person</a:t>
            </a:r>
          </a:p>
          <a:p>
            <a:pPr>
              <a:lnSpc>
                <a:spcPct val="150000"/>
              </a:lnSpc>
            </a:pPr>
            <a:r>
              <a:rPr lang="en-US" dirty="0">
                <a:latin typeface="Times New Roman" panose="02020603050405020304" pitchFamily="18" charset="0"/>
                <a:cs typeface="Times New Roman" panose="02020603050405020304" pitchFamily="18" charset="0"/>
              </a:rPr>
              <a:t>Chef Gourmet pastries, breads, yogurt, and fresh whole fruit selections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All Breakfast Buffets are provided for a maximum of 1½ hours.  A minimum guest count of 25 is required for buffets.  For less than 25 guests, a $3 per person surcharge will be added.</a:t>
            </a:r>
          </a:p>
          <a:p>
            <a:r>
              <a:rPr lang="en-US" b="1" i="1" dirty="0">
                <a:latin typeface="Times New Roman" panose="02020603050405020304" pitchFamily="18" charset="0"/>
                <a:cs typeface="Times New Roman" panose="02020603050405020304" pitchFamily="18" charset="0"/>
              </a:rPr>
              <a:t> </a:t>
            </a:r>
          </a:p>
          <a:p>
            <a:pPr defTabSz="1018995">
              <a:lnSpc>
                <a:spcPct val="115000"/>
              </a:lnSpc>
              <a:spcBef>
                <a:spcPts val="300"/>
              </a:spcBef>
            </a:pPr>
            <a:endParaRPr lang="en-US" sz="1000" baseline="0" dirty="0"/>
          </a:p>
        </p:txBody>
      </p:sp>
      <p:sp>
        <p:nvSpPr>
          <p:cNvPr id="15" name="Text Placeholder 14"/>
          <p:cNvSpPr>
            <a:spLocks noGrp="1"/>
          </p:cNvSpPr>
          <p:nvPr>
            <p:ph type="body" sz="quarter" idx="14"/>
          </p:nvPr>
        </p:nvSpPr>
        <p:spPr/>
        <p:txBody>
          <a:bodyPr/>
          <a:lstStyle/>
          <a:p>
            <a:r>
              <a:rPr lang="en-US" dirty="0">
                <a:latin typeface="Times New Roman" panose="02020603050405020304" pitchFamily="18" charset="0"/>
                <a:cs typeface="Times New Roman" panose="02020603050405020304" pitchFamily="18" charset="0"/>
              </a:rPr>
              <a:t>Breakfast buffets</a:t>
            </a:r>
          </a:p>
        </p:txBody>
      </p:sp>
      <p:sp>
        <p:nvSpPr>
          <p:cNvPr id="10" name="Text Box 25"/>
          <p:cNvSpPr txBox="1">
            <a:spLocks noChangeArrowheads="1"/>
          </p:cNvSpPr>
          <p:nvPr/>
        </p:nvSpPr>
        <p:spPr bwMode="auto">
          <a:xfrm>
            <a:off x="2479477" y="9548396"/>
            <a:ext cx="4291013" cy="430887"/>
          </a:xfrm>
          <a:prstGeom prst="rect">
            <a:avLst/>
          </a:prstGeom>
          <a:noFill/>
          <a:ln w="9525">
            <a:noFill/>
            <a:miter lim="800000"/>
            <a:headEnd/>
            <a:tailEnd/>
          </a:ln>
          <a:effectLst/>
        </p:spPr>
        <p:txBody>
          <a:bodyPr>
            <a:spAutoFit/>
          </a:bodyPr>
          <a:lstStyle/>
          <a:p>
            <a:pPr defTabSz="1018995"/>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1530 West Maloney Avenue • Gallup, NM  87301</a:t>
            </a:r>
            <a:b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1-505-722-9600 • www.gallup.HGI.com</a:t>
            </a:r>
            <a:endParaRPr lang="en-US" sz="1100" baseline="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p:cNvSpPr txBox="1"/>
          <p:nvPr/>
        </p:nvSpPr>
        <p:spPr>
          <a:xfrm>
            <a:off x="571500" y="8382000"/>
            <a:ext cx="4876800" cy="369332"/>
          </a:xfrm>
          <a:prstGeom prst="rect">
            <a:avLst/>
          </a:prstGeom>
          <a:noFill/>
        </p:spPr>
        <p:txBody>
          <a:bodyPr wrap="square" lIns="0" tIns="0" rIns="0" bIns="0" rtlCol="0">
            <a:spAutoFit/>
          </a:bodyPr>
          <a:lstStyle/>
          <a:p>
            <a:r>
              <a:rPr lang="en-US" sz="1800" b="1" i="1" u="sng" dirty="0">
                <a:latin typeface="Times New Roman" panose="02020603050405020304" pitchFamily="18" charset="0"/>
                <a:cs typeface="Times New Roman" panose="02020603050405020304" pitchFamily="18" charset="0"/>
              </a:rPr>
              <a:t>A twenty-five percent service charge and applicable state sales tax will be added to all food and beverage arrangements.</a:t>
            </a:r>
          </a:p>
        </p:txBody>
      </p:sp>
      <p:grpSp>
        <p:nvGrpSpPr>
          <p:cNvPr id="8" name="Group 22"/>
          <p:cNvGrpSpPr>
            <a:grpSpLocks/>
          </p:cNvGrpSpPr>
          <p:nvPr/>
        </p:nvGrpSpPr>
        <p:grpSpPr bwMode="auto">
          <a:xfrm>
            <a:off x="617339" y="9499600"/>
            <a:ext cx="1538286" cy="399143"/>
            <a:chOff x="240" y="5664"/>
            <a:chExt cx="912" cy="240"/>
          </a:xfrm>
        </p:grpSpPr>
        <p:pic>
          <p:nvPicPr>
            <p:cNvPr id="9" name="Picture 23" descr="HGI color logo"/>
            <p:cNvPicPr>
              <a:picLocks noChangeAspect="1" noChangeArrowheads="1"/>
            </p:cNvPicPr>
            <p:nvPr/>
          </p:nvPicPr>
          <p:blipFill>
            <a:blip r:embed="rId2" cstate="print">
              <a:clrChange>
                <a:clrFrom>
                  <a:srgbClr val="FDFDFD"/>
                </a:clrFrom>
                <a:clrTo>
                  <a:srgbClr val="FDFDFD">
                    <a:alpha val="0"/>
                  </a:srgbClr>
                </a:clrTo>
              </a:clrChange>
            </a:blip>
            <a:srcRect l="21053" t="-10983"/>
            <a:stretch>
              <a:fillRect/>
            </a:stretch>
          </p:blipFill>
          <p:spPr bwMode="auto">
            <a:xfrm>
              <a:off x="432" y="5664"/>
              <a:ext cx="720" cy="192"/>
            </a:xfrm>
            <a:prstGeom prst="rect">
              <a:avLst/>
            </a:prstGeom>
            <a:noFill/>
          </p:spPr>
        </p:pic>
        <p:pic>
          <p:nvPicPr>
            <p:cNvPr id="11" name="Picture 24" descr="HGI color logo"/>
            <p:cNvPicPr>
              <a:picLocks noChangeAspect="1" noChangeArrowheads="1"/>
            </p:cNvPicPr>
            <p:nvPr/>
          </p:nvPicPr>
          <p:blipFill>
            <a:blip r:embed="rId2" cstate="print"/>
            <a:srcRect r="80592" b="-28323"/>
            <a:stretch>
              <a:fillRect/>
            </a:stretch>
          </p:blipFill>
          <p:spPr bwMode="auto">
            <a:xfrm>
              <a:off x="240" y="5682"/>
              <a:ext cx="177" cy="222"/>
            </a:xfrm>
            <a:prstGeom prst="rect">
              <a:avLst/>
            </a:prstGeom>
            <a:noFill/>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Text Box 9"/>
          <p:cNvSpPr txBox="1">
            <a:spLocks noChangeArrowheads="1"/>
          </p:cNvSpPr>
          <p:nvPr/>
        </p:nvSpPr>
        <p:spPr bwMode="auto">
          <a:xfrm>
            <a:off x="907867" y="2302042"/>
            <a:ext cx="6622661" cy="6096000"/>
          </a:xfrm>
          <a:prstGeom prst="rect">
            <a:avLst/>
          </a:prstGeom>
          <a:noFill/>
          <a:ln w="9525">
            <a:noFill/>
            <a:miter lim="800000"/>
            <a:headEnd/>
            <a:tailEnd/>
          </a:ln>
          <a:effectLst/>
        </p:spPr>
        <p:txBody>
          <a:bodyPr lIns="0" tIns="0" rIns="0" bIns="0"/>
          <a:lstStyle/>
          <a:p>
            <a:r>
              <a:rPr lang="en-US" dirty="0">
                <a:latin typeface="Times New Roman" panose="02020603050405020304" pitchFamily="18" charset="0"/>
                <a:cs typeface="Times New Roman" panose="02020603050405020304" pitchFamily="18" charset="0"/>
              </a:rPr>
              <a:t>SWEET TOOTH BREAK               		$10 per person</a:t>
            </a:r>
          </a:p>
          <a:p>
            <a:r>
              <a:rPr lang="en-US" dirty="0">
                <a:latin typeface="Times New Roman" panose="02020603050405020304" pitchFamily="18" charset="0"/>
                <a:cs typeface="Times New Roman" panose="02020603050405020304" pitchFamily="18" charset="0"/>
              </a:rPr>
              <a:t>Assorted Freshly Baked Cookies, Freshly Brewed Coffee, Decaffeinated Coffee and Hot Cocoa with Marshmallows.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LIGHT BREAK                               		$15 per person</a:t>
            </a:r>
          </a:p>
          <a:p>
            <a:r>
              <a:rPr lang="en-US" dirty="0">
                <a:latin typeface="Times New Roman" panose="02020603050405020304" pitchFamily="18" charset="0"/>
                <a:cs typeface="Times New Roman" panose="02020603050405020304" pitchFamily="18" charset="0"/>
              </a:rPr>
              <a:t>Fresh Vegetable Crudités with a Sun Dried Tomato Ranch Dip, Seasonal Fruit Display, Freshly Brewed Iced Tea, Bottled Water and Assorted Juices (upon consumption).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POWER BREAK                            		$16 per person</a:t>
            </a:r>
          </a:p>
          <a:p>
            <a:r>
              <a:rPr lang="en-US" dirty="0">
                <a:latin typeface="Times New Roman" panose="02020603050405020304" pitchFamily="18" charset="0"/>
                <a:cs typeface="Times New Roman" panose="02020603050405020304" pitchFamily="18" charset="0"/>
              </a:rPr>
              <a:t>Assorted Granola Bars, Trail Mix, Fresh Whole Fruit, Iced Tea, Assorted Soft Drinks and Red Bull Energy Drinks.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THREE AMIGOS                           		$16 per person</a:t>
            </a:r>
          </a:p>
          <a:p>
            <a:r>
              <a:rPr lang="en-US" dirty="0">
                <a:latin typeface="Times New Roman" panose="02020603050405020304" pitchFamily="18" charset="0"/>
                <a:cs typeface="Times New Roman" panose="02020603050405020304" pitchFamily="18" charset="0"/>
              </a:rPr>
              <a:t>Fresh Corn Tortilla Chips, Fresh House made Guacamole, Jalapeño Queso, Fresh Salsa, Assorted Soft Drinks and Bottled Water. </a:t>
            </a:r>
          </a:p>
          <a:p>
            <a:r>
              <a:rPr lang="en-US" dirty="0">
                <a:latin typeface="Times New Roman" panose="02020603050405020304" pitchFamily="18" charset="0"/>
                <a:cs typeface="Times New Roman" panose="02020603050405020304" pitchFamily="18" charset="0"/>
              </a:rPr>
              <a:t> </a:t>
            </a:r>
          </a:p>
          <a:p>
            <a:pPr defTabSz="1018995">
              <a:lnSpc>
                <a:spcPct val="115000"/>
              </a:lnSpc>
            </a:pPr>
            <a:r>
              <a:rPr lang="en-US" dirty="0">
                <a:latin typeface="Times New Roman" panose="02020603050405020304" pitchFamily="18" charset="0"/>
                <a:cs typeface="Times New Roman" panose="02020603050405020304" pitchFamily="18" charset="0"/>
              </a:rPr>
              <a:t>BUILD YOUR OWN: 3 items minimum	                  $17 per person</a:t>
            </a:r>
          </a:p>
          <a:p>
            <a:pPr defTabSz="1018995">
              <a:lnSpc>
                <a:spcPct val="115000"/>
              </a:lnSpc>
            </a:pPr>
            <a:r>
              <a:rPr lang="en-US" dirty="0">
                <a:latin typeface="Times New Roman" panose="02020603050405020304" pitchFamily="18" charset="0"/>
                <a:cs typeface="Times New Roman" panose="02020603050405020304" pitchFamily="18" charset="0"/>
              </a:rPr>
              <a:t>(Each additional item can be added to any AM/PM break option, add $1.99)</a:t>
            </a:r>
          </a:p>
          <a:p>
            <a:pPr defTabSz="1018995">
              <a:lnSpc>
                <a:spcPct val="115000"/>
              </a:lnSpc>
            </a:pPr>
            <a:endParaRPr lang="en-US" sz="1000" baseline="0" dirty="0"/>
          </a:p>
          <a:p>
            <a:pPr defTabSz="1018995">
              <a:lnSpc>
                <a:spcPct val="115000"/>
              </a:lnSpc>
            </a:pPr>
            <a:r>
              <a:rPr lang="en-US" dirty="0">
                <a:latin typeface="Times New Roman" panose="02020603050405020304" pitchFamily="18" charset="0"/>
                <a:cs typeface="Times New Roman" panose="02020603050405020304" pitchFamily="18" charset="0"/>
              </a:rPr>
              <a:t>CHOICE OF 2 </a:t>
            </a:r>
          </a:p>
          <a:p>
            <a:pPr defTabSz="1018995">
              <a:lnSpc>
                <a:spcPct val="115000"/>
              </a:lnSpc>
            </a:pPr>
            <a:r>
              <a:rPr lang="en-US" dirty="0">
                <a:latin typeface="Times New Roman" panose="02020603050405020304" pitchFamily="18" charset="0"/>
                <a:cs typeface="Times New Roman" panose="02020603050405020304" pitchFamily="18" charset="0"/>
              </a:rPr>
              <a:t> *Baked Cookies   *Fresh Vegetables </a:t>
            </a:r>
            <a:r>
              <a:rPr lang="en-US" dirty="0" err="1">
                <a:latin typeface="Times New Roman" panose="02020603050405020304" pitchFamily="18" charset="0"/>
                <a:cs typeface="Times New Roman" panose="02020603050405020304" pitchFamily="18" charset="0"/>
              </a:rPr>
              <a:t>Crudites</a:t>
            </a:r>
            <a:r>
              <a:rPr lang="en-US" dirty="0">
                <a:latin typeface="Times New Roman" panose="02020603050405020304" pitchFamily="18" charset="0"/>
                <a:cs typeface="Times New Roman" panose="02020603050405020304" pitchFamily="18" charset="0"/>
              </a:rPr>
              <a:t> *Seasonal Fruit   </a:t>
            </a:r>
          </a:p>
          <a:p>
            <a:pPr defTabSz="1018995">
              <a:lnSpc>
                <a:spcPct val="115000"/>
              </a:lnSpc>
            </a:pPr>
            <a:r>
              <a:rPr lang="en-US" dirty="0">
                <a:latin typeface="Times New Roman" panose="02020603050405020304" pitchFamily="18" charset="0"/>
                <a:cs typeface="Times New Roman" panose="02020603050405020304" pitchFamily="18" charset="0"/>
              </a:rPr>
              <a:t> *Whole Fruits      *Tortilla Chips with Guacamole, Jalapeño </a:t>
            </a:r>
            <a:r>
              <a:rPr lang="en-US" dirty="0" err="1">
                <a:latin typeface="Times New Roman" panose="02020603050405020304" pitchFamily="18" charset="0"/>
                <a:cs typeface="Times New Roman" panose="02020603050405020304" pitchFamily="18" charset="0"/>
              </a:rPr>
              <a:t>Queso</a:t>
            </a:r>
            <a:r>
              <a:rPr lang="en-US" dirty="0">
                <a:latin typeface="Times New Roman" panose="02020603050405020304" pitchFamily="18" charset="0"/>
                <a:cs typeface="Times New Roman" panose="02020603050405020304" pitchFamily="18" charset="0"/>
              </a:rPr>
              <a:t> or Salsa</a:t>
            </a:r>
          </a:p>
          <a:p>
            <a:pPr defTabSz="1018995">
              <a:lnSpc>
                <a:spcPct val="115000"/>
              </a:lnSpc>
            </a:pPr>
            <a:endParaRPr lang="en-US" dirty="0">
              <a:latin typeface="Times New Roman" panose="02020603050405020304" pitchFamily="18" charset="0"/>
              <a:cs typeface="Times New Roman" panose="02020603050405020304" pitchFamily="18" charset="0"/>
            </a:endParaRPr>
          </a:p>
          <a:p>
            <a:pPr defTabSz="1018995">
              <a:lnSpc>
                <a:spcPct val="115000"/>
              </a:lnSpc>
            </a:pPr>
            <a:r>
              <a:rPr lang="en-US" dirty="0">
                <a:latin typeface="Times New Roman" panose="02020603050405020304" pitchFamily="18" charset="0"/>
                <a:cs typeface="Times New Roman" panose="02020603050405020304" pitchFamily="18" charset="0"/>
              </a:rPr>
              <a:t>CHOICE OF 1</a:t>
            </a:r>
          </a:p>
          <a:p>
            <a:pPr defTabSz="1018995">
              <a:lnSpc>
                <a:spcPct val="115000"/>
              </a:lnSpc>
            </a:pPr>
            <a:r>
              <a:rPr lang="en-US" dirty="0">
                <a:latin typeface="Times New Roman" panose="02020603050405020304" pitchFamily="18" charset="0"/>
                <a:cs typeface="Times New Roman" panose="02020603050405020304" pitchFamily="18" charset="0"/>
              </a:rPr>
              <a:t>*Hot Cocoa   *Ice Tea   *Assorted Juices   *Assorted Soft Drinks</a:t>
            </a:r>
          </a:p>
          <a:p>
            <a:pPr defTabSz="1018995">
              <a:lnSpc>
                <a:spcPct val="115000"/>
              </a:lnSpc>
            </a:pPr>
            <a:r>
              <a:rPr lang="en-US" dirty="0">
                <a:latin typeface="Times New Roman" panose="02020603050405020304" pitchFamily="18" charset="0"/>
                <a:cs typeface="Times New Roman" panose="02020603050405020304" pitchFamily="18" charset="0"/>
              </a:rPr>
              <a:t>* Bottle Water</a:t>
            </a:r>
          </a:p>
          <a:p>
            <a:pPr defTabSz="1018995">
              <a:lnSpc>
                <a:spcPct val="115000"/>
              </a:lnSpc>
            </a:pPr>
            <a:endParaRPr lang="en-US" dirty="0">
              <a:latin typeface="Times New Roman" panose="02020603050405020304" pitchFamily="18" charset="0"/>
              <a:cs typeface="Times New Roman" panose="02020603050405020304" pitchFamily="18" charset="0"/>
            </a:endParaRPr>
          </a:p>
        </p:txBody>
      </p:sp>
      <p:sp>
        <p:nvSpPr>
          <p:cNvPr id="15" name="Text Placeholder 14"/>
          <p:cNvSpPr>
            <a:spLocks noGrp="1"/>
          </p:cNvSpPr>
          <p:nvPr>
            <p:ph type="body" sz="quarter" idx="14"/>
          </p:nvPr>
        </p:nvSpPr>
        <p:spPr/>
        <p:txBody>
          <a:bodyPr/>
          <a:lstStyle/>
          <a:p>
            <a:r>
              <a:rPr lang="en-US" dirty="0">
                <a:latin typeface="Times New Roman" panose="02020603050405020304" pitchFamily="18" charset="0"/>
                <a:cs typeface="Times New Roman" panose="02020603050405020304" pitchFamily="18" charset="0"/>
              </a:rPr>
              <a:t>am/pm </a:t>
            </a:r>
          </a:p>
          <a:p>
            <a:r>
              <a:rPr lang="en-US" dirty="0">
                <a:latin typeface="Times New Roman" panose="02020603050405020304" pitchFamily="18" charset="0"/>
                <a:cs typeface="Times New Roman" panose="02020603050405020304" pitchFamily="18" charset="0"/>
              </a:rPr>
              <a:t>  breaks</a:t>
            </a:r>
          </a:p>
        </p:txBody>
      </p:sp>
      <p:sp>
        <p:nvSpPr>
          <p:cNvPr id="10" name="Text Box 25"/>
          <p:cNvSpPr txBox="1">
            <a:spLocks noChangeArrowheads="1"/>
          </p:cNvSpPr>
          <p:nvPr/>
        </p:nvSpPr>
        <p:spPr bwMode="auto">
          <a:xfrm>
            <a:off x="2479477" y="9548396"/>
            <a:ext cx="4291013" cy="430887"/>
          </a:xfrm>
          <a:prstGeom prst="rect">
            <a:avLst/>
          </a:prstGeom>
          <a:noFill/>
          <a:ln w="9525">
            <a:noFill/>
            <a:miter lim="800000"/>
            <a:headEnd/>
            <a:tailEnd/>
          </a:ln>
          <a:effectLst/>
        </p:spPr>
        <p:txBody>
          <a:bodyPr>
            <a:spAutoFit/>
          </a:bodyPr>
          <a:lstStyle/>
          <a:p>
            <a:pPr defTabSz="1018995"/>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1530 West Maloney Avenue • Gallup, NM  87301</a:t>
            </a:r>
            <a:b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sz="1100"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1-505-722-9600 • www.gallup.HGI.com</a:t>
            </a:r>
            <a:endParaRPr lang="en-US" sz="1100" baseline="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p:cNvSpPr txBox="1"/>
          <p:nvPr/>
        </p:nvSpPr>
        <p:spPr>
          <a:xfrm>
            <a:off x="571500" y="8382000"/>
            <a:ext cx="4876800" cy="369332"/>
          </a:xfrm>
          <a:prstGeom prst="rect">
            <a:avLst/>
          </a:prstGeom>
          <a:noFill/>
        </p:spPr>
        <p:txBody>
          <a:bodyPr wrap="square" lIns="0" tIns="0" rIns="0" bIns="0" rtlCol="0">
            <a:spAutoFit/>
          </a:bodyPr>
          <a:lstStyle/>
          <a:p>
            <a:r>
              <a:rPr lang="en-US" sz="1800" b="1" i="1" u="sng" dirty="0">
                <a:latin typeface="Times New Roman" panose="02020603050405020304" pitchFamily="18" charset="0"/>
                <a:cs typeface="Times New Roman" panose="02020603050405020304" pitchFamily="18" charset="0"/>
              </a:rPr>
              <a:t>A twenty-five percent service charge and applicable state sales tax will be added to all food and beverage arrangements.</a:t>
            </a:r>
          </a:p>
        </p:txBody>
      </p:sp>
      <p:grpSp>
        <p:nvGrpSpPr>
          <p:cNvPr id="8" name="Group 22"/>
          <p:cNvGrpSpPr>
            <a:grpSpLocks/>
          </p:cNvGrpSpPr>
          <p:nvPr/>
        </p:nvGrpSpPr>
        <p:grpSpPr bwMode="auto">
          <a:xfrm>
            <a:off x="617339" y="9499600"/>
            <a:ext cx="1538286" cy="399143"/>
            <a:chOff x="240" y="5664"/>
            <a:chExt cx="912" cy="240"/>
          </a:xfrm>
        </p:grpSpPr>
        <p:pic>
          <p:nvPicPr>
            <p:cNvPr id="9" name="Picture 23" descr="HGI color logo"/>
            <p:cNvPicPr>
              <a:picLocks noChangeAspect="1" noChangeArrowheads="1"/>
            </p:cNvPicPr>
            <p:nvPr/>
          </p:nvPicPr>
          <p:blipFill>
            <a:blip r:embed="rId2" cstate="print">
              <a:clrChange>
                <a:clrFrom>
                  <a:srgbClr val="FDFDFD"/>
                </a:clrFrom>
                <a:clrTo>
                  <a:srgbClr val="FDFDFD">
                    <a:alpha val="0"/>
                  </a:srgbClr>
                </a:clrTo>
              </a:clrChange>
            </a:blip>
            <a:srcRect l="21053" t="-10983"/>
            <a:stretch>
              <a:fillRect/>
            </a:stretch>
          </p:blipFill>
          <p:spPr bwMode="auto">
            <a:xfrm>
              <a:off x="432" y="5664"/>
              <a:ext cx="720" cy="192"/>
            </a:xfrm>
            <a:prstGeom prst="rect">
              <a:avLst/>
            </a:prstGeom>
            <a:noFill/>
          </p:spPr>
        </p:pic>
        <p:pic>
          <p:nvPicPr>
            <p:cNvPr id="11" name="Picture 24" descr="HGI color logo"/>
            <p:cNvPicPr>
              <a:picLocks noChangeAspect="1" noChangeArrowheads="1"/>
            </p:cNvPicPr>
            <p:nvPr/>
          </p:nvPicPr>
          <p:blipFill>
            <a:blip r:embed="rId2" cstate="print"/>
            <a:srcRect r="80592" b="-28323"/>
            <a:stretch>
              <a:fillRect/>
            </a:stretch>
          </p:blipFill>
          <p:spPr bwMode="auto">
            <a:xfrm>
              <a:off x="240" y="5682"/>
              <a:ext cx="177" cy="222"/>
            </a:xfrm>
            <a:prstGeom prst="rect">
              <a:avLst/>
            </a:prstGeom>
            <a:noFill/>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35973" y="685800"/>
            <a:ext cx="6524625" cy="558800"/>
          </a:xfrm>
        </p:spPr>
        <p:txBody>
          <a:bodyPr/>
          <a:lstStyle/>
          <a:p>
            <a:r>
              <a:rPr lang="en-US" dirty="0">
                <a:latin typeface="Times New Roman" panose="02020603050405020304" pitchFamily="18" charset="0"/>
                <a:cs typeface="Times New Roman" panose="02020603050405020304" pitchFamily="18" charset="0"/>
              </a:rPr>
              <a:t>Kids plated </a:t>
            </a:r>
          </a:p>
        </p:txBody>
      </p:sp>
      <p:sp>
        <p:nvSpPr>
          <p:cNvPr id="7" name="Rectangle 6"/>
          <p:cNvSpPr/>
          <p:nvPr/>
        </p:nvSpPr>
        <p:spPr>
          <a:xfrm>
            <a:off x="617339" y="2057400"/>
            <a:ext cx="5867400" cy="1838965"/>
          </a:xfrm>
          <a:prstGeom prst="rect">
            <a:avLst/>
          </a:prstGeom>
        </p:spPr>
        <p:txBody>
          <a:bodyPr wrap="square">
            <a:spAutoFit/>
          </a:bodyPr>
          <a:lstStyle/>
          <a:p>
            <a:pPr marL="0" marR="0">
              <a:lnSpc>
                <a:spcPct val="107000"/>
              </a:lnSpc>
            </a:pPr>
            <a:r>
              <a:rPr lang="en-US" dirty="0">
                <a:latin typeface="Times New Roman" panose="02020603050405020304" pitchFamily="18" charset="0"/>
                <a:cs typeface="Times New Roman" panose="02020603050405020304" pitchFamily="18" charset="0"/>
              </a:rPr>
              <a:t>$15 PER PLATE, KIDS 12 &amp; UNDER. </a:t>
            </a:r>
          </a:p>
          <a:p>
            <a:pPr marL="0" marR="0">
              <a:lnSpc>
                <a:spcPct val="107000"/>
              </a:lnSpc>
            </a:pPr>
            <a:r>
              <a:rPr lang="en-US" dirty="0">
                <a:latin typeface="Times New Roman" panose="02020603050405020304" pitchFamily="18" charset="0"/>
                <a:cs typeface="Times New Roman" panose="02020603050405020304" pitchFamily="18" charset="0"/>
              </a:rPr>
              <a:t> </a:t>
            </a:r>
          </a:p>
          <a:p>
            <a:pPr marL="342900" marR="0" lvl="0" indent="-342900">
              <a:lnSpc>
                <a:spcPct val="107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Chicken Fingers and Fries</a:t>
            </a:r>
          </a:p>
          <a:p>
            <a:pPr marR="0" lvl="0">
              <a:lnSpc>
                <a:spcPct val="107000"/>
              </a:lnSpc>
            </a:pPr>
            <a:endParaRPr lang="en-US" dirty="0">
              <a:latin typeface="Times New Roman" panose="02020603050405020304" pitchFamily="18" charset="0"/>
              <a:cs typeface="Times New Roman" panose="02020603050405020304" pitchFamily="18" charset="0"/>
            </a:endParaRPr>
          </a:p>
          <a:p>
            <a:pPr marL="0" marR="0">
              <a:lnSpc>
                <a:spcPct val="107000"/>
              </a:lnSpc>
            </a:pPr>
            <a:endParaRPr lang="en-US" dirty="0">
              <a:latin typeface="Times New Roman" panose="02020603050405020304" pitchFamily="18" charset="0"/>
              <a:cs typeface="Times New Roman" panose="02020603050405020304" pitchFamily="18" charset="0"/>
            </a:endParaRPr>
          </a:p>
          <a:p>
            <a:pPr marL="0" marR="0">
              <a:lnSpc>
                <a:spcPct val="107000"/>
              </a:lnSpc>
            </a:pPr>
            <a:r>
              <a:rPr lang="en-US" b="1" dirty="0">
                <a:latin typeface="Times New Roman" panose="02020603050405020304" pitchFamily="18" charset="0"/>
                <a:cs typeface="Times New Roman" panose="02020603050405020304" pitchFamily="18" charset="0"/>
              </a:rPr>
              <a:t>Optional small bowl of fruit in place of French fries. </a:t>
            </a:r>
            <a:endParaRPr lang="en-US" dirty="0">
              <a:latin typeface="Times New Roman" panose="02020603050405020304" pitchFamily="18" charset="0"/>
              <a:cs typeface="Times New Roman" panose="02020603050405020304" pitchFamily="18" charset="0"/>
            </a:endParaRPr>
          </a:p>
          <a:p>
            <a:pPr marL="0" marR="0">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Box 7"/>
          <p:cNvSpPr txBox="1"/>
          <p:nvPr/>
        </p:nvSpPr>
        <p:spPr>
          <a:xfrm>
            <a:off x="617339" y="8300472"/>
            <a:ext cx="4876800" cy="369332"/>
          </a:xfrm>
          <a:prstGeom prst="rect">
            <a:avLst/>
          </a:prstGeom>
          <a:noFill/>
        </p:spPr>
        <p:txBody>
          <a:bodyPr wrap="square" lIns="0" tIns="0" rIns="0" bIns="0" rtlCol="0">
            <a:spAutoFit/>
          </a:bodyPr>
          <a:lstStyle/>
          <a:p>
            <a:r>
              <a:rPr lang="en-US" sz="1800" i="1" dirty="0">
                <a:latin typeface="Times New Roman" panose="02020603050405020304" pitchFamily="18" charset="0"/>
                <a:cs typeface="Times New Roman" panose="02020603050405020304" pitchFamily="18" charset="0"/>
              </a:rPr>
              <a:t>A twenty-five percent service charge and applicable state sales tax will be added to all food and beverage arrangements.</a:t>
            </a:r>
          </a:p>
        </p:txBody>
      </p:sp>
    </p:spTree>
    <p:extLst>
      <p:ext uri="{BB962C8B-B14F-4D97-AF65-F5344CB8AC3E}">
        <p14:creationId xmlns:p14="http://schemas.microsoft.com/office/powerpoint/2010/main" val="1831972637"/>
      </p:ext>
    </p:extLst>
  </p:cSld>
  <p:clrMapOvr>
    <a:masterClrMapping/>
  </p:clrMapOvr>
</p:sld>
</file>

<file path=ppt/theme/theme1.xml><?xml version="1.0" encoding="utf-8"?>
<a:theme xmlns:a="http://schemas.openxmlformats.org/drawingml/2006/main" name="Hilton Menu Slide Master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ilton Font">
      <a:majorFont>
        <a:latin typeface="Abadi MT Condensed"/>
        <a:ea typeface=""/>
        <a:cs typeface=""/>
      </a:majorFont>
      <a:minorFont>
        <a:latin typeface="Abadi MT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25000" smtClean="0">
            <a:ln>
              <a:noFill/>
            </a:ln>
            <a:solidFill>
              <a:schemeClr val="tx1"/>
            </a:solidFill>
            <a:effectLst/>
            <a:latin typeface="Arial" charset="0"/>
          </a:defRPr>
        </a:defPPr>
      </a:lstStyle>
    </a:lnDef>
    <a:txDef>
      <a:spPr bwMode="auto">
        <a:noFill/>
        <a:ln w="9525">
          <a:noFill/>
          <a:miter lim="800000"/>
          <a:headEnd/>
          <a:tailEnd/>
        </a:ln>
        <a:effectLst/>
      </a:spPr>
      <a:bodyPr lIns="0" tIns="0" rIns="0" bIns="0"/>
      <a:lstStyle>
        <a:defPPr defTabSz="1018995">
          <a:spcBef>
            <a:spcPct val="50000"/>
          </a:spcBef>
          <a:tabLst>
            <a:tab pos="3200400" algn="r"/>
          </a:tabLst>
          <a:defRPr sz="1400" baseline="0" dirty="0" smtClean="0">
            <a:solidFill>
              <a:srgbClr val="6F1200"/>
            </a:solidFill>
            <a:latin typeface="Abadi MT Condensed Light"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5614</TotalTime>
  <Words>4127</Words>
  <Application>Microsoft Office PowerPoint</Application>
  <PresentationFormat>Custom</PresentationFormat>
  <Paragraphs>538</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Times New Roman</vt:lpstr>
      <vt:lpstr>Arial</vt:lpstr>
      <vt:lpstr>Wingdings</vt:lpstr>
      <vt:lpstr>Tahoma</vt:lpstr>
      <vt:lpstr>Calibri</vt:lpstr>
      <vt:lpstr>Abadi MT Condensed</vt:lpstr>
      <vt:lpstr>Hilton Menu Slide Masters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dc:creator>
  <cp:lastModifiedBy>Yonevea Chee</cp:lastModifiedBy>
  <cp:revision>549</cp:revision>
  <cp:lastPrinted>2024-01-18T19:29:38Z</cp:lastPrinted>
  <dcterms:created xsi:type="dcterms:W3CDTF">2011-03-15T15:24:38Z</dcterms:created>
  <dcterms:modified xsi:type="dcterms:W3CDTF">2025-01-04T22:35:31Z</dcterms:modified>
</cp:coreProperties>
</file>